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313" r:id="rId2"/>
    <p:sldId id="314" r:id="rId3"/>
    <p:sldId id="315" r:id="rId4"/>
    <p:sldId id="318" r:id="rId5"/>
    <p:sldId id="319" r:id="rId6"/>
    <p:sldId id="320" r:id="rId7"/>
    <p:sldId id="321" r:id="rId8"/>
    <p:sldId id="296" r:id="rId9"/>
    <p:sldId id="297" r:id="rId10"/>
    <p:sldId id="322" r:id="rId11"/>
    <p:sldId id="324" r:id="rId12"/>
    <p:sldId id="325" r:id="rId13"/>
    <p:sldId id="326" r:id="rId14"/>
    <p:sldId id="328" r:id="rId15"/>
    <p:sldId id="327" r:id="rId16"/>
    <p:sldId id="329" r:id="rId17"/>
    <p:sldId id="330" r:id="rId18"/>
    <p:sldId id="331" r:id="rId19"/>
    <p:sldId id="302" r:id="rId20"/>
    <p:sldId id="303" r:id="rId21"/>
    <p:sldId id="304" r:id="rId22"/>
    <p:sldId id="305" r:id="rId23"/>
    <p:sldId id="306" r:id="rId24"/>
    <p:sldId id="332" r:id="rId25"/>
    <p:sldId id="333" r:id="rId26"/>
    <p:sldId id="334" r:id="rId27"/>
    <p:sldId id="335" r:id="rId28"/>
    <p:sldId id="350" r:id="rId29"/>
    <p:sldId id="337" r:id="rId30"/>
    <p:sldId id="347" r:id="rId31"/>
    <p:sldId id="343" r:id="rId32"/>
    <p:sldId id="339" r:id="rId33"/>
    <p:sldId id="340" r:id="rId34"/>
    <p:sldId id="341" r:id="rId35"/>
    <p:sldId id="342" r:id="rId36"/>
    <p:sldId id="338" r:id="rId37"/>
    <p:sldId id="348" r:id="rId38"/>
    <p:sldId id="349" r:id="rId39"/>
    <p:sldId id="346" r:id="rId40"/>
    <p:sldId id="317" r:id="rId41"/>
    <p:sldId id="316" r:id="rId42"/>
    <p:sldId id="344" r:id="rId43"/>
  </p:sldIdLst>
  <p:sldSz cx="9144000" cy="5143500" type="screen16x9"/>
  <p:notesSz cx="6858000" cy="9144000"/>
  <p:defaultText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A8D9"/>
    <a:srgbClr val="13C74B"/>
    <a:srgbClr val="FFFF37"/>
    <a:srgbClr val="A521AF"/>
    <a:srgbClr val="E496EA"/>
    <a:srgbClr val="0000FF"/>
    <a:srgbClr val="B9EDFF"/>
    <a:srgbClr val="AFEAFF"/>
    <a:srgbClr val="FFFF01"/>
    <a:srgbClr val="F3CE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1281" autoAdjust="0"/>
  </p:normalViewPr>
  <p:slideViewPr>
    <p:cSldViewPr>
      <p:cViewPr varScale="1">
        <p:scale>
          <a:sx n="96" d="100"/>
          <a:sy n="96" d="100"/>
        </p:scale>
        <p:origin x="96"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4/5/2022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3302" rtl="0" eaLnBrk="1" latinLnBrk="0" hangingPunct="1">
      <a:defRPr sz="1200" kern="1200">
        <a:solidFill>
          <a:schemeClr val="tx1"/>
        </a:solidFill>
        <a:latin typeface="+mn-lt"/>
        <a:ea typeface="+mn-ea"/>
        <a:cs typeface="+mn-cs"/>
      </a:defRPr>
    </a:lvl1pPr>
    <a:lvl2pPr marL="456651" algn="l" defTabSz="913302" rtl="0" eaLnBrk="1" latinLnBrk="0" hangingPunct="1">
      <a:defRPr sz="1200" kern="1200">
        <a:solidFill>
          <a:schemeClr val="tx1"/>
        </a:solidFill>
        <a:latin typeface="+mn-lt"/>
        <a:ea typeface="+mn-ea"/>
        <a:cs typeface="+mn-cs"/>
      </a:defRPr>
    </a:lvl2pPr>
    <a:lvl3pPr marL="913302" algn="l" defTabSz="913302" rtl="0" eaLnBrk="1" latinLnBrk="0" hangingPunct="1">
      <a:defRPr sz="1200" kern="1200">
        <a:solidFill>
          <a:schemeClr val="tx1"/>
        </a:solidFill>
        <a:latin typeface="+mn-lt"/>
        <a:ea typeface="+mn-ea"/>
        <a:cs typeface="+mn-cs"/>
      </a:defRPr>
    </a:lvl3pPr>
    <a:lvl4pPr marL="1369955" algn="l" defTabSz="913302" rtl="0" eaLnBrk="1" latinLnBrk="0" hangingPunct="1">
      <a:defRPr sz="1200" kern="1200">
        <a:solidFill>
          <a:schemeClr val="tx1"/>
        </a:solidFill>
        <a:latin typeface="+mn-lt"/>
        <a:ea typeface="+mn-ea"/>
        <a:cs typeface="+mn-cs"/>
      </a:defRPr>
    </a:lvl4pPr>
    <a:lvl5pPr marL="1826606" algn="l" defTabSz="913302" rtl="0" eaLnBrk="1" latinLnBrk="0" hangingPunct="1">
      <a:defRPr sz="1200" kern="1200">
        <a:solidFill>
          <a:schemeClr val="tx1"/>
        </a:solidFill>
        <a:latin typeface="+mn-lt"/>
        <a:ea typeface="+mn-ea"/>
        <a:cs typeface="+mn-cs"/>
      </a:defRPr>
    </a:lvl5pPr>
    <a:lvl6pPr marL="2283258" algn="l" defTabSz="913302" rtl="0" eaLnBrk="1" latinLnBrk="0" hangingPunct="1">
      <a:defRPr sz="1200" kern="1200">
        <a:solidFill>
          <a:schemeClr val="tx1"/>
        </a:solidFill>
        <a:latin typeface="+mn-lt"/>
        <a:ea typeface="+mn-ea"/>
        <a:cs typeface="+mn-cs"/>
      </a:defRPr>
    </a:lvl6pPr>
    <a:lvl7pPr marL="2739910" algn="l" defTabSz="913302" rtl="0" eaLnBrk="1" latinLnBrk="0" hangingPunct="1">
      <a:defRPr sz="1200" kern="1200">
        <a:solidFill>
          <a:schemeClr val="tx1"/>
        </a:solidFill>
        <a:latin typeface="+mn-lt"/>
        <a:ea typeface="+mn-ea"/>
        <a:cs typeface="+mn-cs"/>
      </a:defRPr>
    </a:lvl7pPr>
    <a:lvl8pPr marL="3196561" algn="l" defTabSz="913302" rtl="0" eaLnBrk="1" latinLnBrk="0" hangingPunct="1">
      <a:defRPr sz="1200" kern="1200">
        <a:solidFill>
          <a:schemeClr val="tx1"/>
        </a:solidFill>
        <a:latin typeface="+mn-lt"/>
        <a:ea typeface="+mn-ea"/>
        <a:cs typeface="+mn-cs"/>
      </a:defRPr>
    </a:lvl8pPr>
    <a:lvl9pPr marL="3653212" algn="l" defTabSz="91330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Phần</a:t>
            </a:r>
            <a:r>
              <a:rPr lang="en-US" baseline="0" smtClean="0"/>
              <a:t> này dẫn vào bài khác với SGK nhé các thầy cô</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5</a:t>
            </a:fld>
            <a:endParaRPr lang="en-US"/>
          </a:p>
        </p:txBody>
      </p:sp>
    </p:spTree>
    <p:extLst>
      <p:ext uri="{BB962C8B-B14F-4D97-AF65-F5344CB8AC3E}">
        <p14:creationId xmlns:p14="http://schemas.microsoft.com/office/powerpoint/2010/main" val="1628535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43365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8355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smtClean="0"/>
          </a:p>
        </p:txBody>
      </p:sp>
      <p:sp>
        <p:nvSpPr>
          <p:cNvPr id="4" name="Slide Number Placeholder 3"/>
          <p:cNvSpPr>
            <a:spLocks noGrp="1"/>
          </p:cNvSpPr>
          <p:nvPr>
            <p:ph type="sldNum" sz="quarter" idx="10"/>
          </p:nvPr>
        </p:nvSpPr>
        <p:spPr/>
        <p:txBody>
          <a:bodyPr/>
          <a:lstStyle/>
          <a:p>
            <a:fld id="{7AFEA3F6-B450-4284-BB2C-4DA94784FDB0}" type="slidenum">
              <a:rPr lang="en-US" smtClean="0"/>
              <a:t>25</a:t>
            </a:fld>
            <a:endParaRPr lang="en-US"/>
          </a:p>
        </p:txBody>
      </p:sp>
    </p:spTree>
    <p:extLst>
      <p:ext uri="{BB962C8B-B14F-4D97-AF65-F5344CB8AC3E}">
        <p14:creationId xmlns:p14="http://schemas.microsoft.com/office/powerpoint/2010/main" val="308415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90777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89" indent="0" algn="ctr">
              <a:buNone/>
              <a:defRPr>
                <a:solidFill>
                  <a:schemeClr val="tx1">
                    <a:tint val="75000"/>
                  </a:schemeClr>
                </a:solidFill>
              </a:defRPr>
            </a:lvl2pPr>
            <a:lvl3pPr marL="913180" indent="0" algn="ctr">
              <a:buNone/>
              <a:defRPr>
                <a:solidFill>
                  <a:schemeClr val="tx1">
                    <a:tint val="75000"/>
                  </a:schemeClr>
                </a:solidFill>
              </a:defRPr>
            </a:lvl3pPr>
            <a:lvl4pPr marL="1369769" indent="0" algn="ctr">
              <a:buNone/>
              <a:defRPr>
                <a:solidFill>
                  <a:schemeClr val="tx1">
                    <a:tint val="75000"/>
                  </a:schemeClr>
                </a:solidFill>
              </a:defRPr>
            </a:lvl4pPr>
            <a:lvl5pPr marL="1826359" indent="0" algn="ctr">
              <a:buNone/>
              <a:defRPr>
                <a:solidFill>
                  <a:schemeClr val="tx1">
                    <a:tint val="75000"/>
                  </a:schemeClr>
                </a:solidFill>
              </a:defRPr>
            </a:lvl5pPr>
            <a:lvl6pPr marL="2282948" indent="0" algn="ctr">
              <a:buNone/>
              <a:defRPr>
                <a:solidFill>
                  <a:schemeClr val="tx1">
                    <a:tint val="75000"/>
                  </a:schemeClr>
                </a:solidFill>
              </a:defRPr>
            </a:lvl6pPr>
            <a:lvl7pPr marL="2739538" indent="0" algn="ctr">
              <a:buNone/>
              <a:defRPr>
                <a:solidFill>
                  <a:schemeClr val="tx1">
                    <a:tint val="75000"/>
                  </a:schemeClr>
                </a:solidFill>
              </a:defRPr>
            </a:lvl7pPr>
            <a:lvl8pPr marL="3196128" indent="0" algn="ctr">
              <a:buNone/>
              <a:defRPr>
                <a:solidFill>
                  <a:schemeClr val="tx1">
                    <a:tint val="75000"/>
                  </a:schemeClr>
                </a:solidFill>
              </a:defRPr>
            </a:lvl8pPr>
            <a:lvl9pPr marL="365271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4/5/2022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4/5/2022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4/5/2022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矩形 1"/>
          <p:cNvSpPr/>
          <p:nvPr userDrawn="1"/>
        </p:nvSpPr>
        <p:spPr>
          <a:xfrm>
            <a:off x="0" y="0"/>
            <a:ext cx="9144000" cy="51435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val="2027352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5"/>
        <p:cNvGrpSpPr/>
        <p:nvPr/>
      </p:nvGrpSpPr>
      <p:grpSpPr>
        <a:xfrm>
          <a:off x="0" y="0"/>
          <a:ext cx="0" cy="0"/>
          <a:chOff x="0" y="0"/>
          <a:chExt cx="0" cy="0"/>
        </a:xfrm>
      </p:grpSpPr>
      <p:grpSp>
        <p:nvGrpSpPr>
          <p:cNvPr id="146" name="Google Shape;146;p10"/>
          <p:cNvGrpSpPr/>
          <p:nvPr/>
        </p:nvGrpSpPr>
        <p:grpSpPr>
          <a:xfrm>
            <a:off x="0" y="-16850"/>
            <a:ext cx="9144000" cy="5160300"/>
            <a:chOff x="0" y="-16850"/>
            <a:chExt cx="9144000" cy="5160300"/>
          </a:xfrm>
        </p:grpSpPr>
        <p:cxnSp>
          <p:nvCxnSpPr>
            <p:cNvPr id="147" name="Google Shape;147;p10"/>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48" name="Google Shape;148;p10"/>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49" name="Google Shape;149;p10"/>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50" name="Google Shape;150;p10"/>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51" name="Google Shape;151;p10"/>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52" name="Google Shape;152;p10"/>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53" name="Google Shape;153;p10"/>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54" name="Google Shape;154;p10"/>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155" name="Google Shape;155;p10"/>
            <p:cNvSpPr/>
            <p:nvPr/>
          </p:nvSpPr>
          <p:spPr>
            <a:xfrm>
              <a:off x="0" y="-16850"/>
              <a:ext cx="716700" cy="51603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6" name="Google Shape;156;p10"/>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7" name="Google Shape;157;p10"/>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 name="Google Shape;158;p10"/>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 name="Google Shape;159;p10"/>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60" name="Google Shape;160;p10"/>
          <p:cNvSpPr txBox="1">
            <a:spLocks noGrp="1"/>
          </p:cNvSpPr>
          <p:nvPr>
            <p:ph type="title"/>
          </p:nvPr>
        </p:nvSpPr>
        <p:spPr>
          <a:xfrm>
            <a:off x="1435800" y="345229"/>
            <a:ext cx="6992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3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1" name="Google Shape;161;p10"/>
          <p:cNvSpPr/>
          <p:nvPr/>
        </p:nvSpPr>
        <p:spPr>
          <a:xfrm rot="5400000" flipH="1">
            <a:off x="8521100" y="-93350"/>
            <a:ext cx="540300" cy="7269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9211376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1"/>
            <a:ext cx="9163050" cy="5149691"/>
          </a:xfrm>
          <a:prstGeom prst="rect">
            <a:avLst/>
          </a:prstGeom>
        </p:spPr>
      </p:pic>
      <p:sp>
        <p:nvSpPr>
          <p:cNvPr id="12" name="圆角矩形 11"/>
          <p:cNvSpPr/>
          <p:nvPr userDrawn="1"/>
        </p:nvSpPr>
        <p:spPr>
          <a:xfrm>
            <a:off x="728187" y="562451"/>
            <a:ext cx="8125301" cy="439197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8" name="图片 7" descr="33"/>
          <p:cNvPicPr>
            <a:picLocks noChangeAspect="1"/>
          </p:cNvPicPr>
          <p:nvPr userDrawn="1"/>
        </p:nvPicPr>
        <p:blipFill>
          <a:blip r:embed="rId3"/>
          <a:srcRect l="55685" b="7835"/>
          <a:stretch>
            <a:fillRect/>
          </a:stretch>
        </p:blipFill>
        <p:spPr>
          <a:xfrm>
            <a:off x="4770120" y="0"/>
            <a:ext cx="4392930" cy="5139214"/>
          </a:xfrm>
          <a:prstGeom prst="rect">
            <a:avLst/>
          </a:prstGeom>
        </p:spPr>
      </p:pic>
    </p:spTree>
    <p:extLst>
      <p:ext uri="{BB962C8B-B14F-4D97-AF65-F5344CB8AC3E}">
        <p14:creationId xmlns:p14="http://schemas.microsoft.com/office/powerpoint/2010/main" val="1270087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4/5/2022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89" indent="0">
              <a:buNone/>
              <a:defRPr sz="1800">
                <a:solidFill>
                  <a:schemeClr val="tx1">
                    <a:tint val="75000"/>
                  </a:schemeClr>
                </a:solidFill>
              </a:defRPr>
            </a:lvl2pPr>
            <a:lvl3pPr marL="913180" indent="0">
              <a:buNone/>
              <a:defRPr sz="1600">
                <a:solidFill>
                  <a:schemeClr val="tx1">
                    <a:tint val="75000"/>
                  </a:schemeClr>
                </a:solidFill>
              </a:defRPr>
            </a:lvl3pPr>
            <a:lvl4pPr marL="1369769" indent="0">
              <a:buNone/>
              <a:defRPr sz="1400">
                <a:solidFill>
                  <a:schemeClr val="tx1">
                    <a:tint val="75000"/>
                  </a:schemeClr>
                </a:solidFill>
              </a:defRPr>
            </a:lvl4pPr>
            <a:lvl5pPr marL="1826359" indent="0">
              <a:buNone/>
              <a:defRPr sz="1400">
                <a:solidFill>
                  <a:schemeClr val="tx1">
                    <a:tint val="75000"/>
                  </a:schemeClr>
                </a:solidFill>
              </a:defRPr>
            </a:lvl5pPr>
            <a:lvl6pPr marL="2282948" indent="0">
              <a:buNone/>
              <a:defRPr sz="1400">
                <a:solidFill>
                  <a:schemeClr val="tx1">
                    <a:tint val="75000"/>
                  </a:schemeClr>
                </a:solidFill>
              </a:defRPr>
            </a:lvl6pPr>
            <a:lvl7pPr marL="2739538" indent="0">
              <a:buNone/>
              <a:defRPr sz="1400">
                <a:solidFill>
                  <a:schemeClr val="tx1">
                    <a:tint val="75000"/>
                  </a:schemeClr>
                </a:solidFill>
              </a:defRPr>
            </a:lvl7pPr>
            <a:lvl8pPr marL="3196128" indent="0">
              <a:buNone/>
              <a:defRPr sz="1400">
                <a:solidFill>
                  <a:schemeClr val="tx1">
                    <a:tint val="75000"/>
                  </a:schemeClr>
                </a:solidFill>
              </a:defRPr>
            </a:lvl8pPr>
            <a:lvl9pPr marL="365271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4/5/2022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t>4/5/2022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t>4/5/2022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4/5/2022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4/5/2022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076329"/>
            <a:ext cx="3008313" cy="351829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4/5/2022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89" indent="0">
              <a:buNone/>
              <a:defRPr sz="2800"/>
            </a:lvl2pPr>
            <a:lvl3pPr marL="913180" indent="0">
              <a:buNone/>
              <a:defRPr sz="2400"/>
            </a:lvl3pPr>
            <a:lvl4pPr marL="1369769" indent="0">
              <a:buNone/>
              <a:defRPr sz="2000"/>
            </a:lvl4pPr>
            <a:lvl5pPr marL="1826359" indent="0">
              <a:buNone/>
              <a:defRPr sz="2000"/>
            </a:lvl5pPr>
            <a:lvl6pPr marL="2282948" indent="0">
              <a:buNone/>
              <a:defRPr sz="2000"/>
            </a:lvl6pPr>
            <a:lvl7pPr marL="2739538" indent="0">
              <a:buNone/>
              <a:defRPr sz="2000"/>
            </a:lvl7pPr>
            <a:lvl8pPr marL="3196128" indent="0">
              <a:buNone/>
              <a:defRPr sz="2000"/>
            </a:lvl8pPr>
            <a:lvl9pPr marL="3652717"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4/5/2022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17" tIns="45660" rIns="91317" bIns="4566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317" tIns="45660" rIns="91317" bIns="4566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317" tIns="45660" rIns="91317" bIns="45660" rtlCol="0" anchor="ctr"/>
          <a:lstStyle>
            <a:lvl1pPr algn="l">
              <a:defRPr sz="1200">
                <a:solidFill>
                  <a:schemeClr val="tx1">
                    <a:tint val="75000"/>
                  </a:schemeClr>
                </a:solidFill>
              </a:defRPr>
            </a:lvl1pPr>
          </a:lstStyle>
          <a:p>
            <a:fld id="{4CEF851F-4C9B-4ED8-A706-7687066F5A2C}" type="datetimeFigureOut">
              <a:rPr lang="en-US" smtClean="0"/>
              <a:t>4/5/2022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17" tIns="45660" rIns="91317" bIns="4566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17" tIns="45660" rIns="91317" bIns="45660"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3180" rtl="0" eaLnBrk="1" latinLnBrk="0" hangingPunct="1">
        <a:spcBef>
          <a:spcPct val="0"/>
        </a:spcBef>
        <a:buNone/>
        <a:defRPr sz="4400" kern="1200">
          <a:solidFill>
            <a:schemeClr val="tx1"/>
          </a:solidFill>
          <a:latin typeface="+mj-lt"/>
          <a:ea typeface="+mj-ea"/>
          <a:cs typeface="+mj-cs"/>
        </a:defRPr>
      </a:lvl1pPr>
    </p:titleStyle>
    <p:bodyStyle>
      <a:lvl1pPr marL="342442" indent="-342442" algn="l" defTabSz="91318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58" indent="-285369" algn="l" defTabSz="91318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74" indent="-228296" algn="l" defTabSz="91318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6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5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24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83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42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01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1.xml"/><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8.emf"/><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17.png"/><Relationship Id="rId12"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27.png"/><Relationship Id="rId5" Type="http://schemas.openxmlformats.org/officeDocument/2006/relationships/image" Target="../media/image23.png"/><Relationship Id="rId10" Type="http://schemas.openxmlformats.org/officeDocument/2006/relationships/image" Target="../media/image26.png"/><Relationship Id="rId4" Type="http://schemas.openxmlformats.org/officeDocument/2006/relationships/image" Target="../media/image22.png"/><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200CB4-6088-4CA2-A92A-8C32B724CC4E}"/>
              </a:ext>
            </a:extLst>
          </p:cNvPr>
          <p:cNvPicPr>
            <a:picLocks noChangeAspect="1"/>
          </p:cNvPicPr>
          <p:nvPr/>
        </p:nvPicPr>
        <p:blipFill>
          <a:blip r:embed="rId2"/>
          <a:stretch>
            <a:fillRect/>
          </a:stretch>
        </p:blipFill>
        <p:spPr>
          <a:xfrm>
            <a:off x="0" y="0"/>
            <a:ext cx="9144000" cy="5143500"/>
          </a:xfrm>
          <a:prstGeom prst="rect">
            <a:avLst/>
          </a:prstGeom>
        </p:spPr>
      </p:pic>
      <p:sp>
        <p:nvSpPr>
          <p:cNvPr id="3" name="TextBox 2"/>
          <p:cNvSpPr txBox="1"/>
          <p:nvPr/>
        </p:nvSpPr>
        <p:spPr>
          <a:xfrm>
            <a:off x="400050" y="663535"/>
            <a:ext cx="8343900" cy="3816429"/>
          </a:xfrm>
          <a:prstGeom prst="rect">
            <a:avLst/>
          </a:prstGeom>
          <a:noFill/>
        </p:spPr>
        <p:txBody>
          <a:bodyPr wrap="square" rtlCol="0">
            <a:spAutoFit/>
          </a:bodyPr>
          <a:lstStyle/>
          <a:p>
            <a:pPr algn="just"/>
            <a:r>
              <a:rPr lang="vi-VN" b="1"/>
              <a:t> </a:t>
            </a:r>
            <a:r>
              <a:rPr lang="vi-VN" sz="3200" smtClean="0">
                <a:latin typeface="Times New Roman" panose="02020603050405020304" pitchFamily="18" charset="0"/>
                <a:cs typeface="Times New Roman" panose="02020603050405020304" pitchFamily="18" charset="0"/>
              </a:rPr>
              <a:t/>
            </a:r>
            <a:br>
              <a:rPr lang="vi-VN" sz="3200" smtClean="0">
                <a:latin typeface="Times New Roman" panose="02020603050405020304" pitchFamily="18" charset="0"/>
                <a:cs typeface="Times New Roman" panose="02020603050405020304" pitchFamily="18" charset="0"/>
              </a:rPr>
            </a:br>
            <a:r>
              <a:rPr lang="en-US" sz="3200" smtClean="0">
                <a:latin typeface="Times New Roman" panose="02020603050405020304" pitchFamily="18" charset="0"/>
                <a:cs typeface="Times New Roman" panose="02020603050405020304" pitchFamily="18" charset="0"/>
              </a:rPr>
              <a:t>     </a:t>
            </a:r>
            <a:r>
              <a:rPr lang="vi-VN" sz="3200" smtClean="0">
                <a:latin typeface="Times New Roman" panose="02020603050405020304" pitchFamily="18" charset="0"/>
                <a:cs typeface="Times New Roman" panose="02020603050405020304" pitchFamily="18" charset="0"/>
              </a:rPr>
              <a:t>Mỗi con đường tôi đã đi qua đều có hình bóng mẹ, dù vui, dù buồn. Tôi luôn tự hào với bạn bè của mình vì có người bạn thân là mẹ. Trải qua nhiều vấp ngã, thành công trong những bước đi đầu đời, tôi đã hiểu mẹ mãi mãi là người yêu thương tôi nhất. Cho dù tôi có là ai, tôi vẫn tự hào tôi là con mẹ.</a:t>
            </a:r>
            <a:endParaRPr lang="en-US" sz="3200">
              <a:latin typeface="Times New Roman" panose="02020603050405020304" pitchFamily="18" charset="0"/>
              <a:cs typeface="Times New Roman" panose="02020603050405020304" pitchFamily="18" charset="0"/>
            </a:endParaRPr>
          </a:p>
        </p:txBody>
      </p:sp>
      <p:sp>
        <p:nvSpPr>
          <p:cNvPr id="4" name="TextBox 3"/>
          <p:cNvSpPr txBox="1"/>
          <p:nvPr/>
        </p:nvSpPr>
        <p:spPr>
          <a:xfrm>
            <a:off x="3962400" y="340369"/>
            <a:ext cx="1752600" cy="646331"/>
          </a:xfrm>
          <a:prstGeom prst="rect">
            <a:avLst/>
          </a:prstGeom>
          <a:noFill/>
        </p:spPr>
        <p:txBody>
          <a:bodyPr wrap="square" rtlCol="0">
            <a:spAutoFit/>
          </a:bodyPr>
          <a:lstStyle/>
          <a:p>
            <a:r>
              <a:rPr lang="en-US" sz="3600" b="1" smtClean="0">
                <a:solidFill>
                  <a:srgbClr val="FF0000"/>
                </a:solidFill>
                <a:latin typeface="Times New Roman" panose="02020603050405020304" pitchFamily="18" charset="0"/>
                <a:cs typeface="Times New Roman" panose="02020603050405020304" pitchFamily="18" charset="0"/>
              </a:rPr>
              <a:t>Mẹ</a:t>
            </a:r>
            <a:endParaRPr lang="en-US" sz="36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19351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82782" y="203336"/>
            <a:ext cx="1160318" cy="584642"/>
          </a:xfrm>
          <a:prstGeom prst="rect">
            <a:avLst/>
          </a:prstGeom>
          <a:noFill/>
        </p:spPr>
        <p:txBody>
          <a:bodyPr wrap="square" lIns="91305" tIns="45654" rIns="91305" bIns="45654" rtlCol="0">
            <a:spAutoFit/>
          </a:bodyPr>
          <a:lstStyle/>
          <a:p>
            <a:pPr algn="just"/>
            <a:r>
              <a:rPr lang="en-US" sz="3200" b="1">
                <a:latin typeface="Arial" pitchFamily="34" charset="0"/>
                <a:ea typeface="Arial-Rounded" pitchFamily="34" charset="0"/>
                <a:cs typeface="Arial" pitchFamily="34" charset="0"/>
              </a:rPr>
              <a:t>Đọc</a:t>
            </a:r>
          </a:p>
        </p:txBody>
      </p:sp>
      <p:sp>
        <p:nvSpPr>
          <p:cNvPr id="4" name="TextBox 3"/>
          <p:cNvSpPr txBox="1"/>
          <p:nvPr/>
        </p:nvSpPr>
        <p:spPr>
          <a:xfrm>
            <a:off x="1362941" y="209550"/>
            <a:ext cx="5947064" cy="584642"/>
          </a:xfrm>
          <a:prstGeom prst="rect">
            <a:avLst/>
          </a:prstGeom>
          <a:noFill/>
        </p:spPr>
        <p:txBody>
          <a:bodyPr wrap="square" lIns="91305" tIns="45654" rIns="91305" bIns="45654" rtlCol="0">
            <a:spAutoFit/>
          </a:bodyPr>
          <a:lstStyle/>
          <a:p>
            <a:pPr algn="ctr"/>
            <a:r>
              <a:rPr lang="en-US" sz="3200" b="1" smtClean="0">
                <a:solidFill>
                  <a:srgbClr val="FF0000"/>
                </a:solidFill>
                <a:latin typeface="Arial" pitchFamily="34" charset="0"/>
                <a:ea typeface="Arial-Rounded" pitchFamily="34" charset="0"/>
                <a:cs typeface="Arial" pitchFamily="34" charset="0"/>
              </a:rPr>
              <a:t>Bảy sắc cầu vồng</a:t>
            </a:r>
            <a:endParaRPr lang="en-US" sz="3200" b="1">
              <a:solidFill>
                <a:srgbClr val="FF0000"/>
              </a:solidFill>
              <a:latin typeface="Arial" pitchFamily="34" charset="0"/>
              <a:ea typeface="Arial-Rounded" pitchFamily="34" charset="0"/>
              <a:cs typeface="Arial" pitchFamily="34" charset="0"/>
            </a:endParaRPr>
          </a:p>
        </p:txBody>
      </p:sp>
      <p:sp>
        <p:nvSpPr>
          <p:cNvPr id="5" name="TextBox 4"/>
          <p:cNvSpPr txBox="1"/>
          <p:nvPr/>
        </p:nvSpPr>
        <p:spPr>
          <a:xfrm>
            <a:off x="838200" y="905054"/>
            <a:ext cx="3733800" cy="3554686"/>
          </a:xfrm>
          <a:prstGeom prst="rect">
            <a:avLst/>
          </a:prstGeom>
          <a:noFill/>
        </p:spPr>
        <p:txBody>
          <a:bodyPr wrap="square" lIns="91305" tIns="45654" rIns="91305" bIns="45654" rtlCol="0">
            <a:spAutoFit/>
          </a:bodyPr>
          <a:lstStyle/>
          <a:p>
            <a:pPr algn="just"/>
            <a:r>
              <a:rPr lang="en-US" sz="2500" smtClean="0">
                <a:latin typeface="Arial" pitchFamily="34" charset="0"/>
                <a:ea typeface="Arial-Rounded" pitchFamily="34" charset="0"/>
                <a:cs typeface="Arial" pitchFamily="34" charset="0"/>
              </a:rPr>
              <a:t>Vừa mưa lại nắng</a:t>
            </a:r>
          </a:p>
          <a:p>
            <a:pPr algn="just"/>
            <a:r>
              <a:rPr lang="en-US" sz="2500" smtClean="0">
                <a:latin typeface="Arial" pitchFamily="34" charset="0"/>
                <a:ea typeface="Arial-Rounded" pitchFamily="34" charset="0"/>
                <a:cs typeface="Arial" pitchFamily="34" charset="0"/>
              </a:rPr>
              <a:t>Hay có cầu vồng</a:t>
            </a:r>
          </a:p>
          <a:p>
            <a:pPr algn="just"/>
            <a:r>
              <a:rPr lang="en-US" sz="2500" smtClean="0">
                <a:latin typeface="Arial" pitchFamily="34" charset="0"/>
                <a:ea typeface="Arial-Rounded" pitchFamily="34" charset="0"/>
                <a:cs typeface="Arial" pitchFamily="34" charset="0"/>
              </a:rPr>
              <a:t>Bảy màu tươi thắm</a:t>
            </a:r>
          </a:p>
          <a:p>
            <a:pPr algn="just"/>
            <a:r>
              <a:rPr lang="en-US" sz="2500" smtClean="0">
                <a:latin typeface="Arial" pitchFamily="34" charset="0"/>
                <a:ea typeface="Arial-Rounded" pitchFamily="34" charset="0"/>
                <a:cs typeface="Arial" pitchFamily="34" charset="0"/>
              </a:rPr>
              <a:t>Bé mừng vui trông</a:t>
            </a:r>
          </a:p>
          <a:p>
            <a:pPr algn="just"/>
            <a:endParaRPr lang="en-US" sz="2500">
              <a:latin typeface="Arial" pitchFamily="34" charset="0"/>
              <a:ea typeface="Arial-Rounded" pitchFamily="34" charset="0"/>
              <a:cs typeface="Arial" pitchFamily="34" charset="0"/>
            </a:endParaRPr>
          </a:p>
          <a:p>
            <a:pPr algn="just"/>
            <a:r>
              <a:rPr lang="en-US" sz="2500">
                <a:latin typeface="Arial" pitchFamily="34" charset="0"/>
                <a:ea typeface="Arial-Rounded" pitchFamily="34" charset="0"/>
                <a:cs typeface="Arial" pitchFamily="34" charset="0"/>
              </a:rPr>
              <a:t>Màu đỏ mặt trời</a:t>
            </a:r>
          </a:p>
          <a:p>
            <a:pPr algn="just"/>
            <a:r>
              <a:rPr lang="en-US" sz="2500">
                <a:latin typeface="Arial" pitchFamily="34" charset="0"/>
                <a:ea typeface="Arial-Rounded" pitchFamily="34" charset="0"/>
                <a:cs typeface="Arial" pitchFamily="34" charset="0"/>
              </a:rPr>
              <a:t>Màu cam đu đủ</a:t>
            </a:r>
          </a:p>
          <a:p>
            <a:pPr algn="just"/>
            <a:r>
              <a:rPr lang="en-US" sz="2500">
                <a:latin typeface="Arial" pitchFamily="34" charset="0"/>
                <a:ea typeface="Arial-Rounded" pitchFamily="34" charset="0"/>
                <a:cs typeface="Arial" pitchFamily="34" charset="0"/>
              </a:rPr>
              <a:t>Màu vàng cá bơi</a:t>
            </a:r>
          </a:p>
          <a:p>
            <a:pPr algn="just"/>
            <a:r>
              <a:rPr lang="en-US" sz="2500">
                <a:latin typeface="Arial" pitchFamily="34" charset="0"/>
                <a:ea typeface="Arial-Rounded" pitchFamily="34" charset="0"/>
                <a:cs typeface="Arial" pitchFamily="34" charset="0"/>
              </a:rPr>
              <a:t>Lục kia màu lá</a:t>
            </a:r>
          </a:p>
        </p:txBody>
      </p:sp>
      <p:sp>
        <p:nvSpPr>
          <p:cNvPr id="9" name="TextBox 8"/>
          <p:cNvSpPr txBox="1"/>
          <p:nvPr/>
        </p:nvSpPr>
        <p:spPr>
          <a:xfrm>
            <a:off x="4864100" y="905054"/>
            <a:ext cx="4051300" cy="4324127"/>
          </a:xfrm>
          <a:prstGeom prst="rect">
            <a:avLst/>
          </a:prstGeom>
          <a:noFill/>
        </p:spPr>
        <p:txBody>
          <a:bodyPr wrap="square" lIns="91305" tIns="45654" rIns="91305" bIns="45654" rtlCol="0">
            <a:spAutoFit/>
          </a:bodyPr>
          <a:lstStyle/>
          <a:p>
            <a:pPr algn="just"/>
            <a:r>
              <a:rPr lang="en-US" sz="2500" smtClean="0">
                <a:latin typeface="Arial" pitchFamily="34" charset="0"/>
                <a:ea typeface="Arial-Rounded" pitchFamily="34" charset="0"/>
                <a:cs typeface="Arial" pitchFamily="34" charset="0"/>
              </a:rPr>
              <a:t>Màu lam đám mây</a:t>
            </a:r>
          </a:p>
          <a:p>
            <a:pPr algn="just"/>
            <a:r>
              <a:rPr lang="en-US" sz="2500" smtClean="0">
                <a:latin typeface="Arial" pitchFamily="34" charset="0"/>
                <a:ea typeface="Arial-Rounded" pitchFamily="34" charset="0"/>
                <a:cs typeface="Arial" pitchFamily="34" charset="0"/>
              </a:rPr>
              <a:t>Màu chàm áo mẹ</a:t>
            </a:r>
          </a:p>
          <a:p>
            <a:pPr algn="just"/>
            <a:r>
              <a:rPr lang="en-US" sz="2500" smtClean="0">
                <a:latin typeface="Arial" pitchFamily="34" charset="0"/>
                <a:ea typeface="Arial-Rounded" pitchFamily="34" charset="0"/>
                <a:cs typeface="Arial" pitchFamily="34" charset="0"/>
              </a:rPr>
              <a:t>Màu tím hoa sim</a:t>
            </a:r>
          </a:p>
          <a:p>
            <a:pPr algn="just"/>
            <a:r>
              <a:rPr lang="en-US" sz="2500">
                <a:latin typeface="Arial" pitchFamily="34" charset="0"/>
                <a:ea typeface="Arial-Rounded" pitchFamily="34" charset="0"/>
                <a:cs typeface="Arial" pitchFamily="34" charset="0"/>
              </a:rPr>
              <a:t>B</a:t>
            </a:r>
            <a:r>
              <a:rPr lang="en-US" sz="2500" smtClean="0">
                <a:latin typeface="Arial" pitchFamily="34" charset="0"/>
                <a:ea typeface="Arial-Rounded" pitchFamily="34" charset="0"/>
                <a:cs typeface="Arial" pitchFamily="34" charset="0"/>
              </a:rPr>
              <a:t>ảy màu yêu thế.</a:t>
            </a:r>
          </a:p>
          <a:p>
            <a:pPr algn="just"/>
            <a:endParaRPr lang="en-US" sz="2500">
              <a:latin typeface="Arial" pitchFamily="34" charset="0"/>
              <a:ea typeface="Arial-Rounded" pitchFamily="34" charset="0"/>
              <a:cs typeface="Arial" pitchFamily="34" charset="0"/>
            </a:endParaRPr>
          </a:p>
          <a:p>
            <a:pPr algn="just"/>
            <a:r>
              <a:rPr lang="en-US" sz="2500" smtClean="0">
                <a:latin typeface="Arial" pitchFamily="34" charset="0"/>
                <a:ea typeface="Arial-Rounded" pitchFamily="34" charset="0"/>
                <a:cs typeface="Arial" pitchFamily="34" charset="0"/>
              </a:rPr>
              <a:t>Cầu vồng ẩn hiện</a:t>
            </a:r>
          </a:p>
          <a:p>
            <a:pPr algn="just"/>
            <a:r>
              <a:rPr lang="en-US" sz="2500" smtClean="0">
                <a:latin typeface="Arial" pitchFamily="34" charset="0"/>
                <a:ea typeface="Arial-Rounded" pitchFamily="34" charset="0"/>
                <a:cs typeface="Arial" pitchFamily="34" charset="0"/>
              </a:rPr>
              <a:t>Rồi lại tan mau</a:t>
            </a:r>
          </a:p>
          <a:p>
            <a:pPr algn="just"/>
            <a:r>
              <a:rPr lang="en-US" sz="2500" smtClean="0">
                <a:latin typeface="Arial" pitchFamily="34" charset="0"/>
                <a:ea typeface="Arial-Rounded" pitchFamily="34" charset="0"/>
                <a:cs typeface="Arial" pitchFamily="34" charset="0"/>
              </a:rPr>
              <a:t>Đất trời bừng tỉnh</a:t>
            </a:r>
          </a:p>
          <a:p>
            <a:pPr algn="just"/>
            <a:r>
              <a:rPr lang="en-US" sz="2500" smtClean="0">
                <a:latin typeface="Arial" pitchFamily="34" charset="0"/>
                <a:ea typeface="Arial-Rounded" pitchFamily="34" charset="0"/>
                <a:cs typeface="Arial" pitchFamily="34" charset="0"/>
              </a:rPr>
              <a:t>Sau cơn mưa rào.</a:t>
            </a:r>
          </a:p>
          <a:p>
            <a:pPr algn="just"/>
            <a:r>
              <a:rPr lang="en-US" sz="2500" smtClean="0">
                <a:latin typeface="Arial" pitchFamily="34" charset="0"/>
                <a:ea typeface="Arial-Rounded" pitchFamily="34" charset="0"/>
                <a:cs typeface="Arial" pitchFamily="34" charset="0"/>
              </a:rPr>
              <a:t>              </a:t>
            </a:r>
            <a:r>
              <a:rPr lang="en-US" sz="2000" smtClean="0">
                <a:latin typeface="Arial" pitchFamily="34" charset="0"/>
                <a:ea typeface="Arial-Rounded" pitchFamily="34" charset="0"/>
                <a:cs typeface="Arial" pitchFamily="34" charset="0"/>
              </a:rPr>
              <a:t>(Ngọc Hà)</a:t>
            </a:r>
          </a:p>
          <a:p>
            <a:pPr algn="just"/>
            <a:endParaRPr lang="en-US" sz="2500">
              <a:latin typeface="Arial" pitchFamily="34" charset="0"/>
              <a:ea typeface="Arial-Rounded" pitchFamily="34" charset="0"/>
              <a:cs typeface="Arial" pitchFamily="34" charset="0"/>
            </a:endParaRPr>
          </a:p>
        </p:txBody>
      </p:sp>
      <p:sp>
        <p:nvSpPr>
          <p:cNvPr id="10" name="Oval 9"/>
          <p:cNvSpPr/>
          <p:nvPr/>
        </p:nvSpPr>
        <p:spPr>
          <a:xfrm>
            <a:off x="152400" y="209550"/>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2</a:t>
            </a:r>
            <a:endParaRPr lang="en-US" sz="2800" b="1">
              <a:solidFill>
                <a:schemeClr val="bg1"/>
              </a:solidFill>
              <a:latin typeface="Arial Rounded MT Bold" pitchFamily="34" charset="0"/>
              <a:cs typeface="Times New Roman" pitchFamily="18" charset="0"/>
            </a:endParaRPr>
          </a:p>
        </p:txBody>
      </p:sp>
      <p:sp>
        <p:nvSpPr>
          <p:cNvPr id="11" name="TextBox 10"/>
          <p:cNvSpPr txBox="1"/>
          <p:nvPr/>
        </p:nvSpPr>
        <p:spPr>
          <a:xfrm>
            <a:off x="59903" y="945476"/>
            <a:ext cx="972393" cy="476920"/>
          </a:xfrm>
          <a:prstGeom prst="rect">
            <a:avLst/>
          </a:prstGeom>
          <a:noFill/>
        </p:spPr>
        <p:txBody>
          <a:bodyPr wrap="square" lIns="91305" tIns="45654" rIns="91305" bIns="45654" rtlCol="0">
            <a:spAutoFit/>
          </a:bodyPr>
          <a:lstStyle/>
          <a:p>
            <a:pPr algn="ctr"/>
            <a:r>
              <a:rPr lang="en-US" sz="2400" smtClean="0">
                <a:latin typeface="Arial" pitchFamily="34" charset="0"/>
                <a:ea typeface="Arial-Rounded" pitchFamily="34" charset="0"/>
                <a:cs typeface="Arial" pitchFamily="34" charset="0"/>
              </a:rPr>
              <a:t>(1)</a:t>
            </a:r>
            <a:endParaRPr lang="en-US" sz="2400">
              <a:latin typeface="Arial" pitchFamily="34" charset="0"/>
              <a:ea typeface="Arial-Rounded" pitchFamily="34" charset="0"/>
              <a:cs typeface="Arial" pitchFamily="34" charset="0"/>
            </a:endParaRPr>
          </a:p>
        </p:txBody>
      </p:sp>
      <p:sp>
        <p:nvSpPr>
          <p:cNvPr id="12" name="TextBox 11"/>
          <p:cNvSpPr txBox="1"/>
          <p:nvPr/>
        </p:nvSpPr>
        <p:spPr>
          <a:xfrm>
            <a:off x="152400" y="2828657"/>
            <a:ext cx="972393" cy="476920"/>
          </a:xfrm>
          <a:prstGeom prst="rect">
            <a:avLst/>
          </a:prstGeom>
          <a:noFill/>
        </p:spPr>
        <p:txBody>
          <a:bodyPr wrap="square" lIns="91305" tIns="45654" rIns="91305" bIns="45654" rtlCol="0">
            <a:spAutoFit/>
          </a:bodyPr>
          <a:lstStyle/>
          <a:p>
            <a:pPr algn="ctr"/>
            <a:r>
              <a:rPr lang="en-US" sz="2400" smtClean="0">
                <a:latin typeface="Arial" pitchFamily="34" charset="0"/>
                <a:ea typeface="Arial-Rounded" pitchFamily="34" charset="0"/>
                <a:cs typeface="Arial" pitchFamily="34" charset="0"/>
              </a:rPr>
              <a:t>(2)</a:t>
            </a:r>
            <a:endParaRPr lang="en-US" sz="2400">
              <a:latin typeface="Arial" pitchFamily="34" charset="0"/>
              <a:ea typeface="Arial-Rounded" pitchFamily="34" charset="0"/>
              <a:cs typeface="Arial" pitchFamily="34" charset="0"/>
            </a:endParaRPr>
          </a:p>
        </p:txBody>
      </p:sp>
      <p:sp>
        <p:nvSpPr>
          <p:cNvPr id="13" name="TextBox 12"/>
          <p:cNvSpPr txBox="1"/>
          <p:nvPr/>
        </p:nvSpPr>
        <p:spPr>
          <a:xfrm>
            <a:off x="4231854" y="905054"/>
            <a:ext cx="972393" cy="476920"/>
          </a:xfrm>
          <a:prstGeom prst="rect">
            <a:avLst/>
          </a:prstGeom>
          <a:noFill/>
        </p:spPr>
        <p:txBody>
          <a:bodyPr wrap="square" lIns="91305" tIns="45654" rIns="91305" bIns="45654" rtlCol="0">
            <a:spAutoFit/>
          </a:bodyPr>
          <a:lstStyle/>
          <a:p>
            <a:pPr algn="ctr"/>
            <a:r>
              <a:rPr lang="en-US" sz="2400" smtClean="0">
                <a:latin typeface="Arial" pitchFamily="34" charset="0"/>
                <a:ea typeface="Arial-Rounded" pitchFamily="34" charset="0"/>
                <a:cs typeface="Arial" pitchFamily="34" charset="0"/>
              </a:rPr>
              <a:t>(3)</a:t>
            </a:r>
            <a:endParaRPr lang="en-US" sz="2400">
              <a:latin typeface="Arial" pitchFamily="34" charset="0"/>
              <a:ea typeface="Arial-Rounded" pitchFamily="34" charset="0"/>
              <a:cs typeface="Arial" pitchFamily="34" charset="0"/>
            </a:endParaRPr>
          </a:p>
        </p:txBody>
      </p:sp>
      <p:sp>
        <p:nvSpPr>
          <p:cNvPr id="14" name="TextBox 13"/>
          <p:cNvSpPr txBox="1"/>
          <p:nvPr/>
        </p:nvSpPr>
        <p:spPr>
          <a:xfrm>
            <a:off x="4231853" y="2828657"/>
            <a:ext cx="972393" cy="476920"/>
          </a:xfrm>
          <a:prstGeom prst="rect">
            <a:avLst/>
          </a:prstGeom>
          <a:noFill/>
        </p:spPr>
        <p:txBody>
          <a:bodyPr wrap="square" lIns="91305" tIns="45654" rIns="91305" bIns="45654" rtlCol="0">
            <a:spAutoFit/>
          </a:bodyPr>
          <a:lstStyle/>
          <a:p>
            <a:pPr algn="ctr"/>
            <a:r>
              <a:rPr lang="en-US" sz="2400" smtClean="0">
                <a:latin typeface="Arial" pitchFamily="34" charset="0"/>
                <a:ea typeface="Arial-Rounded" pitchFamily="34" charset="0"/>
                <a:cs typeface="Arial" pitchFamily="34" charset="0"/>
              </a:rPr>
              <a:t>(4)</a:t>
            </a:r>
            <a:endParaRPr lang="en-US" sz="2400">
              <a:latin typeface="Arial" pitchFamily="34" charset="0"/>
              <a:ea typeface="Arial-Rounded" pitchFamily="34" charset="0"/>
              <a:cs typeface="Arial" pitchFamily="34" charset="0"/>
            </a:endParaRPr>
          </a:p>
        </p:txBody>
      </p:sp>
      <p:sp>
        <p:nvSpPr>
          <p:cNvPr id="15" name="Cloud 14"/>
          <p:cNvSpPr/>
          <p:nvPr/>
        </p:nvSpPr>
        <p:spPr>
          <a:xfrm>
            <a:off x="7162800" y="105122"/>
            <a:ext cx="1752600" cy="730269"/>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sz="1600" b="1">
                <a:solidFill>
                  <a:schemeClr val="tx1"/>
                </a:solidFill>
                <a:latin typeface="Arial" pitchFamily="34" charset="0"/>
                <a:ea typeface="Arial-Rounded" pitchFamily="34" charset="0"/>
                <a:cs typeface="Arial" pitchFamily="34" charset="0"/>
              </a:rPr>
              <a:t>Đọc mẫu</a:t>
            </a:r>
          </a:p>
        </p:txBody>
      </p:sp>
      <p:cxnSp>
        <p:nvCxnSpPr>
          <p:cNvPr id="16" name="Straight Connector 15"/>
          <p:cNvCxnSpPr/>
          <p:nvPr/>
        </p:nvCxnSpPr>
        <p:spPr>
          <a:xfrm flipH="1">
            <a:off x="6400800" y="3181350"/>
            <a:ext cx="1066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7" name="Đọc_ Bảy sắc cầu vồng_HTS">
            <a:hlinkClick r:id="" action="ppaction://media"/>
            <a:extLst>
              <a:ext uri="{FF2B5EF4-FFF2-40B4-BE49-F238E27FC236}">
                <a16:creationId xmlns:a16="http://schemas.microsoft.com/office/drawing/2014/main" id="{07FEB22D-29E4-42B4-9CDE-5F2F8B2837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97793" y="4317480"/>
            <a:ext cx="788715" cy="788715"/>
          </a:xfrm>
          <a:prstGeom prst="rect">
            <a:avLst/>
          </a:prstGeom>
        </p:spPr>
      </p:pic>
    </p:spTree>
    <p:extLst>
      <p:ext uri="{BB962C8B-B14F-4D97-AF65-F5344CB8AC3E}">
        <p14:creationId xmlns:p14="http://schemas.microsoft.com/office/powerpoint/2010/main" val="75041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30563"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7"/>
                </p:tgtEl>
              </p:cMediaNode>
            </p:audio>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9800" y="209550"/>
            <a:ext cx="4419600" cy="707777"/>
          </a:xfrm>
          <a:prstGeom prst="rect">
            <a:avLst/>
          </a:prstGeom>
          <a:solidFill>
            <a:srgbClr val="DCF0C6"/>
          </a:solidFill>
        </p:spPr>
        <p:txBody>
          <a:bodyPr wrap="square" lIns="91330" tIns="45666" rIns="91330" bIns="45666" rtlCol="0">
            <a:spAutoFit/>
          </a:bodyPr>
          <a:lstStyle/>
          <a:p>
            <a:pPr algn="ctr"/>
            <a:r>
              <a:rPr lang="en-US" sz="4000" b="1" smtClean="0">
                <a:latin typeface="Arial" pitchFamily="34" charset="0"/>
                <a:ea typeface="Arial-Rounded" pitchFamily="34" charset="0"/>
                <a:cs typeface="Arial" pitchFamily="34" charset="0"/>
              </a:rPr>
              <a:t>Giải nghĩa từ</a:t>
            </a:r>
            <a:endParaRPr lang="en-US" sz="4000" b="1">
              <a:latin typeface="Arial" pitchFamily="34" charset="0"/>
              <a:ea typeface="Arial-Rounded" pitchFamily="34" charset="0"/>
              <a:cs typeface="Arial" pitchFamily="34" charset="0"/>
            </a:endParaRPr>
          </a:p>
        </p:txBody>
      </p:sp>
      <p:sp>
        <p:nvSpPr>
          <p:cNvPr id="14" name="Title 1"/>
          <p:cNvSpPr txBox="1">
            <a:spLocks/>
          </p:cNvSpPr>
          <p:nvPr/>
        </p:nvSpPr>
        <p:spPr>
          <a:xfrm>
            <a:off x="304800" y="1603927"/>
            <a:ext cx="2971800" cy="857250"/>
          </a:xfrm>
          <a:prstGeom prst="rect">
            <a:avLst/>
          </a:prstGeom>
        </p:spPr>
        <p:txBody>
          <a:bodyPr vert="horz" lIns="91305" tIns="45654" rIns="91305" bIns="45654"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z="3600" smtClean="0">
                <a:solidFill>
                  <a:srgbClr val="FF0000"/>
                </a:solidFill>
                <a:latin typeface="Arial" pitchFamily="34" charset="0"/>
                <a:cs typeface="Arial" pitchFamily="34" charset="0"/>
              </a:rPr>
              <a:t>Ẩn hiện:</a:t>
            </a:r>
            <a:endParaRPr lang="en-US" sz="3600">
              <a:latin typeface="Arial" pitchFamily="34" charset="0"/>
              <a:cs typeface="Arial" pitchFamily="34" charset="0"/>
            </a:endParaRPr>
          </a:p>
        </p:txBody>
      </p:sp>
      <p:sp>
        <p:nvSpPr>
          <p:cNvPr id="15" name="Title 1"/>
          <p:cNvSpPr txBox="1">
            <a:spLocks/>
          </p:cNvSpPr>
          <p:nvPr/>
        </p:nvSpPr>
        <p:spPr>
          <a:xfrm>
            <a:off x="2514600" y="1603927"/>
            <a:ext cx="6172200" cy="857250"/>
          </a:xfrm>
          <a:prstGeom prst="rect">
            <a:avLst/>
          </a:prstGeom>
        </p:spPr>
        <p:txBody>
          <a:bodyPr vert="horz" lIns="91305" tIns="45654" rIns="91305" bIns="45654"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z="3600" smtClean="0">
                <a:latin typeface="Arial" pitchFamily="34" charset="0"/>
                <a:cs typeface="Arial" pitchFamily="34" charset="0"/>
              </a:rPr>
              <a:t>lúc xuất hiện, lúc biến mất.</a:t>
            </a:r>
            <a:endParaRPr lang="en-US" sz="3600">
              <a:latin typeface="Arial" pitchFamily="34" charset="0"/>
              <a:cs typeface="Arial" pitchFamily="34" charset="0"/>
            </a:endParaRPr>
          </a:p>
        </p:txBody>
      </p:sp>
    </p:spTree>
    <p:extLst>
      <p:ext uri="{BB962C8B-B14F-4D97-AF65-F5344CB8AC3E}">
        <p14:creationId xmlns:p14="http://schemas.microsoft.com/office/powerpoint/2010/main" val="193152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82782" y="203336"/>
            <a:ext cx="1160318" cy="584642"/>
          </a:xfrm>
          <a:prstGeom prst="rect">
            <a:avLst/>
          </a:prstGeom>
          <a:noFill/>
        </p:spPr>
        <p:txBody>
          <a:bodyPr wrap="square" lIns="91305" tIns="45654" rIns="91305" bIns="45654" rtlCol="0">
            <a:spAutoFit/>
          </a:bodyPr>
          <a:lstStyle/>
          <a:p>
            <a:pPr algn="just"/>
            <a:r>
              <a:rPr lang="en-US" sz="3200" b="1">
                <a:latin typeface="Arial" pitchFamily="34" charset="0"/>
                <a:ea typeface="Arial-Rounded" pitchFamily="34" charset="0"/>
                <a:cs typeface="Arial" pitchFamily="34" charset="0"/>
              </a:rPr>
              <a:t>Đọc</a:t>
            </a:r>
          </a:p>
        </p:txBody>
      </p:sp>
      <p:sp>
        <p:nvSpPr>
          <p:cNvPr id="4" name="TextBox 3"/>
          <p:cNvSpPr txBox="1"/>
          <p:nvPr/>
        </p:nvSpPr>
        <p:spPr>
          <a:xfrm>
            <a:off x="1362941" y="209550"/>
            <a:ext cx="5947064" cy="584642"/>
          </a:xfrm>
          <a:prstGeom prst="rect">
            <a:avLst/>
          </a:prstGeom>
          <a:noFill/>
        </p:spPr>
        <p:txBody>
          <a:bodyPr wrap="square" lIns="91305" tIns="45654" rIns="91305" bIns="45654" rtlCol="0">
            <a:spAutoFit/>
          </a:bodyPr>
          <a:lstStyle/>
          <a:p>
            <a:pPr algn="ctr"/>
            <a:r>
              <a:rPr lang="en-US" sz="3200" b="1" smtClean="0">
                <a:solidFill>
                  <a:srgbClr val="FF0000"/>
                </a:solidFill>
                <a:latin typeface="Arial" pitchFamily="34" charset="0"/>
                <a:ea typeface="Arial-Rounded" pitchFamily="34" charset="0"/>
                <a:cs typeface="Arial" pitchFamily="34" charset="0"/>
              </a:rPr>
              <a:t>Bảy sắc cầu vồng</a:t>
            </a:r>
            <a:endParaRPr lang="en-US" sz="3200" b="1">
              <a:solidFill>
                <a:srgbClr val="FF0000"/>
              </a:solidFill>
              <a:latin typeface="Arial" pitchFamily="34" charset="0"/>
              <a:ea typeface="Arial-Rounded" pitchFamily="34" charset="0"/>
              <a:cs typeface="Arial" pitchFamily="34" charset="0"/>
            </a:endParaRPr>
          </a:p>
        </p:txBody>
      </p:sp>
      <p:sp>
        <p:nvSpPr>
          <p:cNvPr id="5" name="TextBox 4"/>
          <p:cNvSpPr txBox="1"/>
          <p:nvPr/>
        </p:nvSpPr>
        <p:spPr>
          <a:xfrm>
            <a:off x="838200" y="905054"/>
            <a:ext cx="3733800" cy="3554686"/>
          </a:xfrm>
          <a:prstGeom prst="rect">
            <a:avLst/>
          </a:prstGeom>
          <a:noFill/>
        </p:spPr>
        <p:txBody>
          <a:bodyPr wrap="square" lIns="91305" tIns="45654" rIns="91305" bIns="45654" rtlCol="0">
            <a:spAutoFit/>
          </a:bodyPr>
          <a:lstStyle/>
          <a:p>
            <a:pPr algn="just"/>
            <a:r>
              <a:rPr lang="en-US" sz="2500" smtClean="0">
                <a:latin typeface="Arial" pitchFamily="34" charset="0"/>
                <a:ea typeface="Arial-Rounded" pitchFamily="34" charset="0"/>
                <a:cs typeface="Arial" pitchFamily="34" charset="0"/>
              </a:rPr>
              <a:t>Vừa mưa lại nắng</a:t>
            </a:r>
          </a:p>
          <a:p>
            <a:pPr algn="just"/>
            <a:r>
              <a:rPr lang="en-US" sz="2500" smtClean="0">
                <a:latin typeface="Arial" pitchFamily="34" charset="0"/>
                <a:ea typeface="Arial-Rounded" pitchFamily="34" charset="0"/>
                <a:cs typeface="Arial" pitchFamily="34" charset="0"/>
              </a:rPr>
              <a:t>Hay có cầu vồng</a:t>
            </a:r>
          </a:p>
          <a:p>
            <a:pPr algn="just"/>
            <a:r>
              <a:rPr lang="en-US" sz="2500" smtClean="0">
                <a:latin typeface="Arial" pitchFamily="34" charset="0"/>
                <a:ea typeface="Arial-Rounded" pitchFamily="34" charset="0"/>
                <a:cs typeface="Arial" pitchFamily="34" charset="0"/>
              </a:rPr>
              <a:t>Bảy màu tươi thắm</a:t>
            </a:r>
          </a:p>
          <a:p>
            <a:pPr algn="just"/>
            <a:r>
              <a:rPr lang="en-US" sz="2500" smtClean="0">
                <a:latin typeface="Arial" pitchFamily="34" charset="0"/>
                <a:ea typeface="Arial-Rounded" pitchFamily="34" charset="0"/>
                <a:cs typeface="Arial" pitchFamily="34" charset="0"/>
              </a:rPr>
              <a:t>Bé mừng vui trông</a:t>
            </a:r>
          </a:p>
          <a:p>
            <a:pPr algn="just"/>
            <a:endParaRPr lang="en-US" sz="2500">
              <a:latin typeface="Arial" pitchFamily="34" charset="0"/>
              <a:ea typeface="Arial-Rounded" pitchFamily="34" charset="0"/>
              <a:cs typeface="Arial" pitchFamily="34" charset="0"/>
            </a:endParaRPr>
          </a:p>
          <a:p>
            <a:pPr algn="just"/>
            <a:r>
              <a:rPr lang="en-US" sz="2500">
                <a:latin typeface="Arial" pitchFamily="34" charset="0"/>
                <a:ea typeface="Arial-Rounded" pitchFamily="34" charset="0"/>
                <a:cs typeface="Arial" pitchFamily="34" charset="0"/>
              </a:rPr>
              <a:t>Màu đỏ mặt trời</a:t>
            </a:r>
          </a:p>
          <a:p>
            <a:pPr algn="just"/>
            <a:r>
              <a:rPr lang="en-US" sz="2500">
                <a:latin typeface="Arial" pitchFamily="34" charset="0"/>
                <a:ea typeface="Arial-Rounded" pitchFamily="34" charset="0"/>
                <a:cs typeface="Arial" pitchFamily="34" charset="0"/>
              </a:rPr>
              <a:t>Màu cam đu đủ</a:t>
            </a:r>
          </a:p>
          <a:p>
            <a:pPr algn="just"/>
            <a:r>
              <a:rPr lang="en-US" sz="2500">
                <a:latin typeface="Arial" pitchFamily="34" charset="0"/>
                <a:ea typeface="Arial-Rounded" pitchFamily="34" charset="0"/>
                <a:cs typeface="Arial" pitchFamily="34" charset="0"/>
              </a:rPr>
              <a:t>Màu vàng cá bơi</a:t>
            </a:r>
          </a:p>
          <a:p>
            <a:pPr algn="just"/>
            <a:r>
              <a:rPr lang="en-US" sz="2500">
                <a:latin typeface="Arial" pitchFamily="34" charset="0"/>
                <a:ea typeface="Arial-Rounded" pitchFamily="34" charset="0"/>
                <a:cs typeface="Arial" pitchFamily="34" charset="0"/>
              </a:rPr>
              <a:t>Lục kia màu lá</a:t>
            </a:r>
          </a:p>
        </p:txBody>
      </p:sp>
      <p:sp>
        <p:nvSpPr>
          <p:cNvPr id="9" name="TextBox 8"/>
          <p:cNvSpPr txBox="1"/>
          <p:nvPr/>
        </p:nvSpPr>
        <p:spPr>
          <a:xfrm>
            <a:off x="4864100" y="905054"/>
            <a:ext cx="4051300" cy="4324127"/>
          </a:xfrm>
          <a:prstGeom prst="rect">
            <a:avLst/>
          </a:prstGeom>
          <a:noFill/>
        </p:spPr>
        <p:txBody>
          <a:bodyPr wrap="square" lIns="91305" tIns="45654" rIns="91305" bIns="45654" rtlCol="0">
            <a:spAutoFit/>
          </a:bodyPr>
          <a:lstStyle/>
          <a:p>
            <a:pPr algn="just"/>
            <a:r>
              <a:rPr lang="en-US" sz="2500" smtClean="0">
                <a:latin typeface="Arial" pitchFamily="34" charset="0"/>
                <a:ea typeface="Arial-Rounded" pitchFamily="34" charset="0"/>
                <a:cs typeface="Arial" pitchFamily="34" charset="0"/>
              </a:rPr>
              <a:t>Màu lam đám mây</a:t>
            </a:r>
          </a:p>
          <a:p>
            <a:pPr algn="just"/>
            <a:r>
              <a:rPr lang="en-US" sz="2500" smtClean="0">
                <a:latin typeface="Arial" pitchFamily="34" charset="0"/>
                <a:ea typeface="Arial-Rounded" pitchFamily="34" charset="0"/>
                <a:cs typeface="Arial" pitchFamily="34" charset="0"/>
              </a:rPr>
              <a:t>Màu chàm áo mẹ</a:t>
            </a:r>
          </a:p>
          <a:p>
            <a:pPr algn="just"/>
            <a:r>
              <a:rPr lang="en-US" sz="2500" smtClean="0">
                <a:latin typeface="Arial" pitchFamily="34" charset="0"/>
                <a:ea typeface="Arial-Rounded" pitchFamily="34" charset="0"/>
                <a:cs typeface="Arial" pitchFamily="34" charset="0"/>
              </a:rPr>
              <a:t>Màu tím hoa sim</a:t>
            </a:r>
          </a:p>
          <a:p>
            <a:pPr algn="just"/>
            <a:r>
              <a:rPr lang="en-US" sz="2500">
                <a:latin typeface="Arial" pitchFamily="34" charset="0"/>
                <a:ea typeface="Arial-Rounded" pitchFamily="34" charset="0"/>
                <a:cs typeface="Arial" pitchFamily="34" charset="0"/>
              </a:rPr>
              <a:t>B</a:t>
            </a:r>
            <a:r>
              <a:rPr lang="en-US" sz="2500" smtClean="0">
                <a:latin typeface="Arial" pitchFamily="34" charset="0"/>
                <a:ea typeface="Arial-Rounded" pitchFamily="34" charset="0"/>
                <a:cs typeface="Arial" pitchFamily="34" charset="0"/>
              </a:rPr>
              <a:t>ảy màu yêu thế.</a:t>
            </a:r>
          </a:p>
          <a:p>
            <a:pPr algn="just"/>
            <a:endParaRPr lang="en-US" sz="2500">
              <a:latin typeface="Arial" pitchFamily="34" charset="0"/>
              <a:ea typeface="Arial-Rounded" pitchFamily="34" charset="0"/>
              <a:cs typeface="Arial" pitchFamily="34" charset="0"/>
            </a:endParaRPr>
          </a:p>
          <a:p>
            <a:pPr algn="just"/>
            <a:r>
              <a:rPr lang="en-US" sz="2500" smtClean="0">
                <a:latin typeface="Arial" pitchFamily="34" charset="0"/>
                <a:ea typeface="Arial-Rounded" pitchFamily="34" charset="0"/>
                <a:cs typeface="Arial" pitchFamily="34" charset="0"/>
              </a:rPr>
              <a:t>Cầu vồng ẩn hiện</a:t>
            </a:r>
          </a:p>
          <a:p>
            <a:pPr algn="just"/>
            <a:r>
              <a:rPr lang="en-US" sz="2500" smtClean="0">
                <a:latin typeface="Arial" pitchFamily="34" charset="0"/>
                <a:ea typeface="Arial-Rounded" pitchFamily="34" charset="0"/>
                <a:cs typeface="Arial" pitchFamily="34" charset="0"/>
              </a:rPr>
              <a:t>Rồi lại tan mau</a:t>
            </a:r>
          </a:p>
          <a:p>
            <a:pPr algn="just"/>
            <a:r>
              <a:rPr lang="en-US" sz="2500" smtClean="0">
                <a:latin typeface="Arial" pitchFamily="34" charset="0"/>
                <a:ea typeface="Arial-Rounded" pitchFamily="34" charset="0"/>
                <a:cs typeface="Arial" pitchFamily="34" charset="0"/>
              </a:rPr>
              <a:t>Đất trời bừng tỉnh</a:t>
            </a:r>
          </a:p>
          <a:p>
            <a:pPr algn="just"/>
            <a:r>
              <a:rPr lang="en-US" sz="2500" smtClean="0">
                <a:latin typeface="Arial" pitchFamily="34" charset="0"/>
                <a:ea typeface="Arial-Rounded" pitchFamily="34" charset="0"/>
                <a:cs typeface="Arial" pitchFamily="34" charset="0"/>
              </a:rPr>
              <a:t>Sau cơn mưa rào.</a:t>
            </a:r>
          </a:p>
          <a:p>
            <a:pPr algn="just"/>
            <a:r>
              <a:rPr lang="en-US" sz="2500" smtClean="0">
                <a:latin typeface="Arial" pitchFamily="34" charset="0"/>
                <a:ea typeface="Arial-Rounded" pitchFamily="34" charset="0"/>
                <a:cs typeface="Arial" pitchFamily="34" charset="0"/>
              </a:rPr>
              <a:t>              </a:t>
            </a:r>
            <a:r>
              <a:rPr lang="en-US" sz="2000" smtClean="0">
                <a:latin typeface="Arial" pitchFamily="34" charset="0"/>
                <a:ea typeface="Arial-Rounded" pitchFamily="34" charset="0"/>
                <a:cs typeface="Arial" pitchFamily="34" charset="0"/>
              </a:rPr>
              <a:t>(Ngọc Hà)</a:t>
            </a:r>
          </a:p>
          <a:p>
            <a:pPr algn="just"/>
            <a:endParaRPr lang="en-US" sz="2500">
              <a:latin typeface="Arial" pitchFamily="34" charset="0"/>
              <a:ea typeface="Arial-Rounded" pitchFamily="34" charset="0"/>
              <a:cs typeface="Arial" pitchFamily="34" charset="0"/>
            </a:endParaRPr>
          </a:p>
        </p:txBody>
      </p:sp>
      <p:sp>
        <p:nvSpPr>
          <p:cNvPr id="10" name="Oval 9"/>
          <p:cNvSpPr/>
          <p:nvPr/>
        </p:nvSpPr>
        <p:spPr>
          <a:xfrm>
            <a:off x="152400" y="209550"/>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2</a:t>
            </a:r>
            <a:endParaRPr lang="en-US" sz="2800" b="1">
              <a:solidFill>
                <a:schemeClr val="bg1"/>
              </a:solidFill>
              <a:latin typeface="Arial Rounded MT Bold" pitchFamily="34" charset="0"/>
              <a:cs typeface="Times New Roman" pitchFamily="18" charset="0"/>
            </a:endParaRPr>
          </a:p>
        </p:txBody>
      </p:sp>
      <p:sp>
        <p:nvSpPr>
          <p:cNvPr id="11" name="TextBox 10"/>
          <p:cNvSpPr txBox="1"/>
          <p:nvPr/>
        </p:nvSpPr>
        <p:spPr>
          <a:xfrm>
            <a:off x="59903" y="945476"/>
            <a:ext cx="972393" cy="476920"/>
          </a:xfrm>
          <a:prstGeom prst="rect">
            <a:avLst/>
          </a:prstGeom>
          <a:noFill/>
        </p:spPr>
        <p:txBody>
          <a:bodyPr wrap="square" lIns="91305" tIns="45654" rIns="91305" bIns="45654" rtlCol="0">
            <a:spAutoFit/>
          </a:bodyPr>
          <a:lstStyle/>
          <a:p>
            <a:pPr algn="ctr"/>
            <a:r>
              <a:rPr lang="en-US" sz="2400" smtClean="0">
                <a:latin typeface="Arial" pitchFamily="34" charset="0"/>
                <a:ea typeface="Arial-Rounded" pitchFamily="34" charset="0"/>
                <a:cs typeface="Arial" pitchFamily="34" charset="0"/>
              </a:rPr>
              <a:t>(1)</a:t>
            </a:r>
            <a:endParaRPr lang="en-US" sz="2400">
              <a:latin typeface="Arial" pitchFamily="34" charset="0"/>
              <a:ea typeface="Arial-Rounded" pitchFamily="34" charset="0"/>
              <a:cs typeface="Arial" pitchFamily="34" charset="0"/>
            </a:endParaRPr>
          </a:p>
        </p:txBody>
      </p:sp>
      <p:sp>
        <p:nvSpPr>
          <p:cNvPr id="12" name="TextBox 11"/>
          <p:cNvSpPr txBox="1"/>
          <p:nvPr/>
        </p:nvSpPr>
        <p:spPr>
          <a:xfrm>
            <a:off x="152400" y="2828657"/>
            <a:ext cx="972393" cy="476920"/>
          </a:xfrm>
          <a:prstGeom prst="rect">
            <a:avLst/>
          </a:prstGeom>
          <a:noFill/>
        </p:spPr>
        <p:txBody>
          <a:bodyPr wrap="square" lIns="91305" tIns="45654" rIns="91305" bIns="45654" rtlCol="0">
            <a:spAutoFit/>
          </a:bodyPr>
          <a:lstStyle/>
          <a:p>
            <a:pPr algn="ctr"/>
            <a:r>
              <a:rPr lang="en-US" sz="2400" smtClean="0">
                <a:latin typeface="Arial" pitchFamily="34" charset="0"/>
                <a:ea typeface="Arial-Rounded" pitchFamily="34" charset="0"/>
                <a:cs typeface="Arial" pitchFamily="34" charset="0"/>
              </a:rPr>
              <a:t>(2)</a:t>
            </a:r>
            <a:endParaRPr lang="en-US" sz="2400">
              <a:latin typeface="Arial" pitchFamily="34" charset="0"/>
              <a:ea typeface="Arial-Rounded" pitchFamily="34" charset="0"/>
              <a:cs typeface="Arial" pitchFamily="34" charset="0"/>
            </a:endParaRPr>
          </a:p>
        </p:txBody>
      </p:sp>
      <p:sp>
        <p:nvSpPr>
          <p:cNvPr id="13" name="TextBox 12"/>
          <p:cNvSpPr txBox="1"/>
          <p:nvPr/>
        </p:nvSpPr>
        <p:spPr>
          <a:xfrm>
            <a:off x="4231854" y="905054"/>
            <a:ext cx="972393" cy="476920"/>
          </a:xfrm>
          <a:prstGeom prst="rect">
            <a:avLst/>
          </a:prstGeom>
          <a:noFill/>
        </p:spPr>
        <p:txBody>
          <a:bodyPr wrap="square" lIns="91305" tIns="45654" rIns="91305" bIns="45654" rtlCol="0">
            <a:spAutoFit/>
          </a:bodyPr>
          <a:lstStyle/>
          <a:p>
            <a:pPr algn="ctr"/>
            <a:r>
              <a:rPr lang="en-US" sz="2400" smtClean="0">
                <a:latin typeface="Arial" pitchFamily="34" charset="0"/>
                <a:ea typeface="Arial-Rounded" pitchFamily="34" charset="0"/>
                <a:cs typeface="Arial" pitchFamily="34" charset="0"/>
              </a:rPr>
              <a:t>(3)</a:t>
            </a:r>
            <a:endParaRPr lang="en-US" sz="2400">
              <a:latin typeface="Arial" pitchFamily="34" charset="0"/>
              <a:ea typeface="Arial-Rounded" pitchFamily="34" charset="0"/>
              <a:cs typeface="Arial" pitchFamily="34" charset="0"/>
            </a:endParaRPr>
          </a:p>
        </p:txBody>
      </p:sp>
      <p:sp>
        <p:nvSpPr>
          <p:cNvPr id="14" name="TextBox 13"/>
          <p:cNvSpPr txBox="1"/>
          <p:nvPr/>
        </p:nvSpPr>
        <p:spPr>
          <a:xfrm>
            <a:off x="4231853" y="2828657"/>
            <a:ext cx="972393" cy="476920"/>
          </a:xfrm>
          <a:prstGeom prst="rect">
            <a:avLst/>
          </a:prstGeom>
          <a:noFill/>
        </p:spPr>
        <p:txBody>
          <a:bodyPr wrap="square" lIns="91305" tIns="45654" rIns="91305" bIns="45654" rtlCol="0">
            <a:spAutoFit/>
          </a:bodyPr>
          <a:lstStyle/>
          <a:p>
            <a:pPr algn="ctr"/>
            <a:r>
              <a:rPr lang="en-US" sz="2400" smtClean="0">
                <a:latin typeface="Arial" pitchFamily="34" charset="0"/>
                <a:ea typeface="Arial-Rounded" pitchFamily="34" charset="0"/>
                <a:cs typeface="Arial" pitchFamily="34" charset="0"/>
              </a:rPr>
              <a:t>(4)</a:t>
            </a:r>
            <a:endParaRPr lang="en-US" sz="2400">
              <a:latin typeface="Arial" pitchFamily="34" charset="0"/>
              <a:ea typeface="Arial-Rounded" pitchFamily="34" charset="0"/>
              <a:cs typeface="Arial" pitchFamily="34" charset="0"/>
            </a:endParaRPr>
          </a:p>
        </p:txBody>
      </p:sp>
      <p:sp>
        <p:nvSpPr>
          <p:cNvPr id="15" name="Cloud 14"/>
          <p:cNvSpPr/>
          <p:nvPr/>
        </p:nvSpPr>
        <p:spPr>
          <a:xfrm>
            <a:off x="7162800" y="105122"/>
            <a:ext cx="1752600" cy="730269"/>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sz="1600" b="1">
                <a:solidFill>
                  <a:schemeClr val="tx1"/>
                </a:solidFill>
                <a:latin typeface="Arial" pitchFamily="34" charset="0"/>
                <a:ea typeface="Arial-Rounded" pitchFamily="34" charset="0"/>
                <a:cs typeface="Arial" pitchFamily="34" charset="0"/>
              </a:rPr>
              <a:t>Đọc mẫu</a:t>
            </a:r>
          </a:p>
        </p:txBody>
      </p:sp>
      <p:cxnSp>
        <p:nvCxnSpPr>
          <p:cNvPr id="16" name="Straight Connector 15"/>
          <p:cNvCxnSpPr/>
          <p:nvPr/>
        </p:nvCxnSpPr>
        <p:spPr>
          <a:xfrm flipH="1">
            <a:off x="6400800" y="3181350"/>
            <a:ext cx="1066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096000" y="3963014"/>
            <a:ext cx="1371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7198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9800" y="209550"/>
            <a:ext cx="4419600" cy="707777"/>
          </a:xfrm>
          <a:prstGeom prst="rect">
            <a:avLst/>
          </a:prstGeom>
          <a:solidFill>
            <a:srgbClr val="DCF0C6"/>
          </a:solidFill>
        </p:spPr>
        <p:txBody>
          <a:bodyPr wrap="square" lIns="91330" tIns="45666" rIns="91330" bIns="45666" rtlCol="0">
            <a:spAutoFit/>
          </a:bodyPr>
          <a:lstStyle/>
          <a:p>
            <a:pPr algn="ctr"/>
            <a:r>
              <a:rPr lang="en-US" sz="4000" b="1" smtClean="0">
                <a:latin typeface="Arial" pitchFamily="34" charset="0"/>
                <a:ea typeface="Arial-Rounded" pitchFamily="34" charset="0"/>
                <a:cs typeface="Arial" pitchFamily="34" charset="0"/>
              </a:rPr>
              <a:t>Giải nghĩa từ</a:t>
            </a:r>
            <a:endParaRPr lang="en-US" sz="4000" b="1">
              <a:latin typeface="Arial" pitchFamily="34" charset="0"/>
              <a:ea typeface="Arial-Rounded" pitchFamily="34" charset="0"/>
              <a:cs typeface="Arial" pitchFamily="34" charset="0"/>
            </a:endParaRPr>
          </a:p>
        </p:txBody>
      </p:sp>
      <p:sp>
        <p:nvSpPr>
          <p:cNvPr id="16" name="Title 1"/>
          <p:cNvSpPr txBox="1">
            <a:spLocks/>
          </p:cNvSpPr>
          <p:nvPr/>
        </p:nvSpPr>
        <p:spPr>
          <a:xfrm>
            <a:off x="324055" y="1497958"/>
            <a:ext cx="2971800" cy="857250"/>
          </a:xfrm>
          <a:prstGeom prst="rect">
            <a:avLst/>
          </a:prstGeom>
        </p:spPr>
        <p:txBody>
          <a:bodyPr vert="horz" lIns="91305" tIns="45654" rIns="91305" bIns="45654"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z="3200" smtClean="0">
                <a:solidFill>
                  <a:srgbClr val="FF0000"/>
                </a:solidFill>
                <a:latin typeface="Arial" pitchFamily="34" charset="0"/>
                <a:cs typeface="Arial" pitchFamily="34" charset="0"/>
              </a:rPr>
              <a:t>Bừng tỉnh:</a:t>
            </a:r>
            <a:endParaRPr lang="en-US" sz="3200">
              <a:latin typeface="Arial" pitchFamily="34" charset="0"/>
              <a:cs typeface="Arial" pitchFamily="34" charset="0"/>
            </a:endParaRPr>
          </a:p>
        </p:txBody>
      </p:sp>
      <p:sp>
        <p:nvSpPr>
          <p:cNvPr id="18" name="Title 1"/>
          <p:cNvSpPr txBox="1">
            <a:spLocks/>
          </p:cNvSpPr>
          <p:nvPr/>
        </p:nvSpPr>
        <p:spPr>
          <a:xfrm>
            <a:off x="2590800" y="1497958"/>
            <a:ext cx="6172200" cy="857250"/>
          </a:xfrm>
          <a:prstGeom prst="rect">
            <a:avLst/>
          </a:prstGeom>
        </p:spPr>
        <p:txBody>
          <a:bodyPr vert="horz" lIns="91305" tIns="45654" rIns="91305" bIns="45654"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z="3200">
                <a:latin typeface="Arial" pitchFamily="34" charset="0"/>
                <a:cs typeface="Arial" pitchFamily="34" charset="0"/>
              </a:rPr>
              <a:t>đ</a:t>
            </a:r>
            <a:r>
              <a:rPr lang="en-US" sz="3200" smtClean="0">
                <a:latin typeface="Arial" pitchFamily="34" charset="0"/>
                <a:cs typeface="Arial" pitchFamily="34" charset="0"/>
              </a:rPr>
              <a:t>ột ngột thức dậy.</a:t>
            </a:r>
            <a:endParaRPr lang="en-US" sz="3200">
              <a:latin typeface="Arial" pitchFamily="34" charset="0"/>
              <a:cs typeface="Arial" pitchFamily="34" charset="0"/>
            </a:endParaRPr>
          </a:p>
        </p:txBody>
      </p:sp>
      <p:sp>
        <p:nvSpPr>
          <p:cNvPr id="19" name="Title 1"/>
          <p:cNvSpPr txBox="1">
            <a:spLocks/>
          </p:cNvSpPr>
          <p:nvPr/>
        </p:nvSpPr>
        <p:spPr>
          <a:xfrm>
            <a:off x="292100" y="2581669"/>
            <a:ext cx="9309100" cy="857250"/>
          </a:xfrm>
          <a:prstGeom prst="rect">
            <a:avLst/>
          </a:prstGeom>
        </p:spPr>
        <p:txBody>
          <a:bodyPr vert="horz" lIns="91305" tIns="45654" rIns="91305" bIns="45654"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z="3200" smtClean="0">
                <a:latin typeface="Arial" pitchFamily="34" charset="0"/>
                <a:cs typeface="Arial" pitchFamily="34" charset="0"/>
              </a:rPr>
              <a:t>VD: Tiếng chuông báo thức làm em bừng tỉnh.</a:t>
            </a:r>
            <a:endParaRPr lang="en-US" sz="3200">
              <a:latin typeface="Arial" pitchFamily="34" charset="0"/>
              <a:cs typeface="Arial" pitchFamily="34" charset="0"/>
            </a:endParaRPr>
          </a:p>
        </p:txBody>
      </p:sp>
      <p:cxnSp>
        <p:nvCxnSpPr>
          <p:cNvPr id="9" name="Straight Connector 8"/>
          <p:cNvCxnSpPr/>
          <p:nvPr/>
        </p:nvCxnSpPr>
        <p:spPr>
          <a:xfrm flipH="1">
            <a:off x="6858000" y="3181350"/>
            <a:ext cx="1676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8177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82782" y="203336"/>
            <a:ext cx="1160318" cy="584642"/>
          </a:xfrm>
          <a:prstGeom prst="rect">
            <a:avLst/>
          </a:prstGeom>
          <a:noFill/>
        </p:spPr>
        <p:txBody>
          <a:bodyPr wrap="square" lIns="91305" tIns="45654" rIns="91305" bIns="45654" rtlCol="0">
            <a:spAutoFit/>
          </a:bodyPr>
          <a:lstStyle/>
          <a:p>
            <a:pPr algn="just"/>
            <a:r>
              <a:rPr lang="en-US" sz="3200" b="1">
                <a:latin typeface="Arial" pitchFamily="34" charset="0"/>
                <a:ea typeface="Arial-Rounded" pitchFamily="34" charset="0"/>
                <a:cs typeface="Arial" pitchFamily="34" charset="0"/>
              </a:rPr>
              <a:t>Đọc</a:t>
            </a:r>
          </a:p>
        </p:txBody>
      </p:sp>
      <p:sp>
        <p:nvSpPr>
          <p:cNvPr id="4" name="TextBox 3"/>
          <p:cNvSpPr txBox="1"/>
          <p:nvPr/>
        </p:nvSpPr>
        <p:spPr>
          <a:xfrm>
            <a:off x="1362941" y="209550"/>
            <a:ext cx="5947064" cy="584642"/>
          </a:xfrm>
          <a:prstGeom prst="rect">
            <a:avLst/>
          </a:prstGeom>
          <a:noFill/>
        </p:spPr>
        <p:txBody>
          <a:bodyPr wrap="square" lIns="91305" tIns="45654" rIns="91305" bIns="45654" rtlCol="0">
            <a:spAutoFit/>
          </a:bodyPr>
          <a:lstStyle/>
          <a:p>
            <a:pPr algn="ctr"/>
            <a:r>
              <a:rPr lang="en-US" sz="3200" b="1" smtClean="0">
                <a:solidFill>
                  <a:srgbClr val="FF0000"/>
                </a:solidFill>
                <a:latin typeface="Arial" pitchFamily="34" charset="0"/>
                <a:ea typeface="Arial-Rounded" pitchFamily="34" charset="0"/>
                <a:cs typeface="Arial" pitchFamily="34" charset="0"/>
              </a:rPr>
              <a:t>Bảy sắc cầu vồng</a:t>
            </a:r>
            <a:endParaRPr lang="en-US" sz="3200" b="1">
              <a:solidFill>
                <a:srgbClr val="FF0000"/>
              </a:solidFill>
              <a:latin typeface="Arial" pitchFamily="34" charset="0"/>
              <a:ea typeface="Arial-Rounded" pitchFamily="34" charset="0"/>
              <a:cs typeface="Arial" pitchFamily="34" charset="0"/>
            </a:endParaRPr>
          </a:p>
        </p:txBody>
      </p:sp>
      <p:sp>
        <p:nvSpPr>
          <p:cNvPr id="5" name="TextBox 4"/>
          <p:cNvSpPr txBox="1"/>
          <p:nvPr/>
        </p:nvSpPr>
        <p:spPr>
          <a:xfrm>
            <a:off x="838200" y="905054"/>
            <a:ext cx="3733800" cy="3554686"/>
          </a:xfrm>
          <a:prstGeom prst="rect">
            <a:avLst/>
          </a:prstGeom>
          <a:noFill/>
        </p:spPr>
        <p:txBody>
          <a:bodyPr wrap="square" lIns="91305" tIns="45654" rIns="91305" bIns="45654" rtlCol="0">
            <a:spAutoFit/>
          </a:bodyPr>
          <a:lstStyle/>
          <a:p>
            <a:pPr algn="just"/>
            <a:r>
              <a:rPr lang="en-US" sz="2500" smtClean="0">
                <a:latin typeface="Arial" pitchFamily="34" charset="0"/>
                <a:ea typeface="Arial-Rounded" pitchFamily="34" charset="0"/>
                <a:cs typeface="Arial" pitchFamily="34" charset="0"/>
              </a:rPr>
              <a:t>Vừa mưa lại nắng</a:t>
            </a:r>
          </a:p>
          <a:p>
            <a:pPr algn="just"/>
            <a:r>
              <a:rPr lang="en-US" sz="2500" smtClean="0">
                <a:latin typeface="Arial" pitchFamily="34" charset="0"/>
                <a:ea typeface="Arial-Rounded" pitchFamily="34" charset="0"/>
                <a:cs typeface="Arial" pitchFamily="34" charset="0"/>
              </a:rPr>
              <a:t>Hay có cầu vồng</a:t>
            </a:r>
          </a:p>
          <a:p>
            <a:pPr algn="just"/>
            <a:r>
              <a:rPr lang="en-US" sz="2500" smtClean="0">
                <a:latin typeface="Arial" pitchFamily="34" charset="0"/>
                <a:ea typeface="Arial-Rounded" pitchFamily="34" charset="0"/>
                <a:cs typeface="Arial" pitchFamily="34" charset="0"/>
              </a:rPr>
              <a:t>Bảy màu tươi thắm</a:t>
            </a:r>
          </a:p>
          <a:p>
            <a:pPr algn="just"/>
            <a:r>
              <a:rPr lang="en-US" sz="2500" smtClean="0">
                <a:latin typeface="Arial" pitchFamily="34" charset="0"/>
                <a:ea typeface="Arial-Rounded" pitchFamily="34" charset="0"/>
                <a:cs typeface="Arial" pitchFamily="34" charset="0"/>
              </a:rPr>
              <a:t>Bé mừng vui trông</a:t>
            </a:r>
          </a:p>
          <a:p>
            <a:pPr algn="just"/>
            <a:endParaRPr lang="en-US" sz="2500">
              <a:latin typeface="Arial" pitchFamily="34" charset="0"/>
              <a:ea typeface="Arial-Rounded" pitchFamily="34" charset="0"/>
              <a:cs typeface="Arial" pitchFamily="34" charset="0"/>
            </a:endParaRPr>
          </a:p>
          <a:p>
            <a:pPr algn="just"/>
            <a:r>
              <a:rPr lang="en-US" sz="2500">
                <a:latin typeface="Arial" pitchFamily="34" charset="0"/>
                <a:ea typeface="Arial-Rounded" pitchFamily="34" charset="0"/>
                <a:cs typeface="Arial" pitchFamily="34" charset="0"/>
              </a:rPr>
              <a:t>Màu đỏ mặt trời</a:t>
            </a:r>
          </a:p>
          <a:p>
            <a:pPr algn="just"/>
            <a:r>
              <a:rPr lang="en-US" sz="2500">
                <a:latin typeface="Arial" pitchFamily="34" charset="0"/>
                <a:ea typeface="Arial-Rounded" pitchFamily="34" charset="0"/>
                <a:cs typeface="Arial" pitchFamily="34" charset="0"/>
              </a:rPr>
              <a:t>Màu cam đu đủ</a:t>
            </a:r>
          </a:p>
          <a:p>
            <a:pPr algn="just"/>
            <a:r>
              <a:rPr lang="en-US" sz="2500">
                <a:latin typeface="Arial" pitchFamily="34" charset="0"/>
                <a:ea typeface="Arial-Rounded" pitchFamily="34" charset="0"/>
                <a:cs typeface="Arial" pitchFamily="34" charset="0"/>
              </a:rPr>
              <a:t>Màu vàng cá bơi</a:t>
            </a:r>
          </a:p>
          <a:p>
            <a:pPr algn="just"/>
            <a:r>
              <a:rPr lang="en-US" sz="2500">
                <a:latin typeface="Arial" pitchFamily="34" charset="0"/>
                <a:ea typeface="Arial-Rounded" pitchFamily="34" charset="0"/>
                <a:cs typeface="Arial" pitchFamily="34" charset="0"/>
              </a:rPr>
              <a:t>Lục kia màu lá</a:t>
            </a:r>
          </a:p>
        </p:txBody>
      </p:sp>
      <p:sp>
        <p:nvSpPr>
          <p:cNvPr id="9" name="TextBox 8"/>
          <p:cNvSpPr txBox="1"/>
          <p:nvPr/>
        </p:nvSpPr>
        <p:spPr>
          <a:xfrm>
            <a:off x="4864100" y="905054"/>
            <a:ext cx="4051300" cy="4324127"/>
          </a:xfrm>
          <a:prstGeom prst="rect">
            <a:avLst/>
          </a:prstGeom>
          <a:noFill/>
        </p:spPr>
        <p:txBody>
          <a:bodyPr wrap="square" lIns="91305" tIns="45654" rIns="91305" bIns="45654" rtlCol="0">
            <a:spAutoFit/>
          </a:bodyPr>
          <a:lstStyle/>
          <a:p>
            <a:pPr algn="just"/>
            <a:r>
              <a:rPr lang="en-US" sz="2500" smtClean="0">
                <a:latin typeface="Arial" pitchFamily="34" charset="0"/>
                <a:ea typeface="Arial-Rounded" pitchFamily="34" charset="0"/>
                <a:cs typeface="Arial" pitchFamily="34" charset="0"/>
              </a:rPr>
              <a:t>Màu lam đám mây</a:t>
            </a:r>
          </a:p>
          <a:p>
            <a:pPr algn="just"/>
            <a:r>
              <a:rPr lang="en-US" sz="2500" smtClean="0">
                <a:latin typeface="Arial" pitchFamily="34" charset="0"/>
                <a:ea typeface="Arial-Rounded" pitchFamily="34" charset="0"/>
                <a:cs typeface="Arial" pitchFamily="34" charset="0"/>
              </a:rPr>
              <a:t>Màu chàm áo mẹ</a:t>
            </a:r>
          </a:p>
          <a:p>
            <a:pPr algn="just"/>
            <a:r>
              <a:rPr lang="en-US" sz="2500" smtClean="0">
                <a:latin typeface="Arial" pitchFamily="34" charset="0"/>
                <a:ea typeface="Arial-Rounded" pitchFamily="34" charset="0"/>
                <a:cs typeface="Arial" pitchFamily="34" charset="0"/>
              </a:rPr>
              <a:t>Màu tím hoa sim</a:t>
            </a:r>
          </a:p>
          <a:p>
            <a:pPr algn="just"/>
            <a:r>
              <a:rPr lang="en-US" sz="2500">
                <a:latin typeface="Arial" pitchFamily="34" charset="0"/>
                <a:ea typeface="Arial-Rounded" pitchFamily="34" charset="0"/>
                <a:cs typeface="Arial" pitchFamily="34" charset="0"/>
              </a:rPr>
              <a:t>B</a:t>
            </a:r>
            <a:r>
              <a:rPr lang="en-US" sz="2500" smtClean="0">
                <a:latin typeface="Arial" pitchFamily="34" charset="0"/>
                <a:ea typeface="Arial-Rounded" pitchFamily="34" charset="0"/>
                <a:cs typeface="Arial" pitchFamily="34" charset="0"/>
              </a:rPr>
              <a:t>ảy màu yêu thế.</a:t>
            </a:r>
          </a:p>
          <a:p>
            <a:pPr algn="just"/>
            <a:endParaRPr lang="en-US" sz="2500">
              <a:latin typeface="Arial" pitchFamily="34" charset="0"/>
              <a:ea typeface="Arial-Rounded" pitchFamily="34" charset="0"/>
              <a:cs typeface="Arial" pitchFamily="34" charset="0"/>
            </a:endParaRPr>
          </a:p>
          <a:p>
            <a:pPr algn="just"/>
            <a:r>
              <a:rPr lang="en-US" sz="2500" smtClean="0">
                <a:latin typeface="Arial" pitchFamily="34" charset="0"/>
                <a:ea typeface="Arial-Rounded" pitchFamily="34" charset="0"/>
                <a:cs typeface="Arial" pitchFamily="34" charset="0"/>
              </a:rPr>
              <a:t>Cầu vồng ẩn hiện</a:t>
            </a:r>
          </a:p>
          <a:p>
            <a:pPr algn="just"/>
            <a:r>
              <a:rPr lang="en-US" sz="2500" smtClean="0">
                <a:latin typeface="Arial" pitchFamily="34" charset="0"/>
                <a:ea typeface="Arial-Rounded" pitchFamily="34" charset="0"/>
                <a:cs typeface="Arial" pitchFamily="34" charset="0"/>
              </a:rPr>
              <a:t>Rồi lại tan mau</a:t>
            </a:r>
          </a:p>
          <a:p>
            <a:pPr algn="just"/>
            <a:r>
              <a:rPr lang="en-US" sz="2500" smtClean="0">
                <a:latin typeface="Arial" pitchFamily="34" charset="0"/>
                <a:ea typeface="Arial-Rounded" pitchFamily="34" charset="0"/>
                <a:cs typeface="Arial" pitchFamily="34" charset="0"/>
              </a:rPr>
              <a:t>Đất trời bừng tỉnh</a:t>
            </a:r>
          </a:p>
          <a:p>
            <a:pPr algn="just"/>
            <a:r>
              <a:rPr lang="en-US" sz="2500" smtClean="0">
                <a:latin typeface="Arial" pitchFamily="34" charset="0"/>
                <a:ea typeface="Arial-Rounded" pitchFamily="34" charset="0"/>
                <a:cs typeface="Arial" pitchFamily="34" charset="0"/>
              </a:rPr>
              <a:t>Sau cơn mưa rào.</a:t>
            </a:r>
          </a:p>
          <a:p>
            <a:pPr algn="just"/>
            <a:r>
              <a:rPr lang="en-US" sz="2500" smtClean="0">
                <a:latin typeface="Arial" pitchFamily="34" charset="0"/>
                <a:ea typeface="Arial-Rounded" pitchFamily="34" charset="0"/>
                <a:cs typeface="Arial" pitchFamily="34" charset="0"/>
              </a:rPr>
              <a:t>              </a:t>
            </a:r>
            <a:r>
              <a:rPr lang="en-US" sz="2000" smtClean="0">
                <a:latin typeface="Arial" pitchFamily="34" charset="0"/>
                <a:ea typeface="Arial-Rounded" pitchFamily="34" charset="0"/>
                <a:cs typeface="Arial" pitchFamily="34" charset="0"/>
              </a:rPr>
              <a:t>(Ngọc Hà)</a:t>
            </a:r>
          </a:p>
          <a:p>
            <a:pPr algn="just"/>
            <a:endParaRPr lang="en-US" sz="2500">
              <a:latin typeface="Arial" pitchFamily="34" charset="0"/>
              <a:ea typeface="Arial-Rounded" pitchFamily="34" charset="0"/>
              <a:cs typeface="Arial" pitchFamily="34" charset="0"/>
            </a:endParaRPr>
          </a:p>
        </p:txBody>
      </p:sp>
      <p:sp>
        <p:nvSpPr>
          <p:cNvPr id="10" name="Oval 9"/>
          <p:cNvSpPr/>
          <p:nvPr/>
        </p:nvSpPr>
        <p:spPr>
          <a:xfrm>
            <a:off x="152400" y="209550"/>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2</a:t>
            </a:r>
            <a:endParaRPr lang="en-US" sz="2800" b="1">
              <a:solidFill>
                <a:schemeClr val="bg1"/>
              </a:solidFill>
              <a:latin typeface="Arial Rounded MT Bold" pitchFamily="34" charset="0"/>
              <a:cs typeface="Times New Roman" pitchFamily="18" charset="0"/>
            </a:endParaRPr>
          </a:p>
        </p:txBody>
      </p:sp>
      <p:sp>
        <p:nvSpPr>
          <p:cNvPr id="11" name="TextBox 10"/>
          <p:cNvSpPr txBox="1"/>
          <p:nvPr/>
        </p:nvSpPr>
        <p:spPr>
          <a:xfrm>
            <a:off x="59903" y="945476"/>
            <a:ext cx="972393" cy="476920"/>
          </a:xfrm>
          <a:prstGeom prst="rect">
            <a:avLst/>
          </a:prstGeom>
          <a:noFill/>
        </p:spPr>
        <p:txBody>
          <a:bodyPr wrap="square" lIns="91305" tIns="45654" rIns="91305" bIns="45654" rtlCol="0">
            <a:spAutoFit/>
          </a:bodyPr>
          <a:lstStyle/>
          <a:p>
            <a:pPr algn="ctr"/>
            <a:r>
              <a:rPr lang="en-US" sz="2400" smtClean="0">
                <a:latin typeface="Arial" pitchFamily="34" charset="0"/>
                <a:ea typeface="Arial-Rounded" pitchFamily="34" charset="0"/>
                <a:cs typeface="Arial" pitchFamily="34" charset="0"/>
              </a:rPr>
              <a:t>(1)</a:t>
            </a:r>
            <a:endParaRPr lang="en-US" sz="2400">
              <a:latin typeface="Arial" pitchFamily="34" charset="0"/>
              <a:ea typeface="Arial-Rounded" pitchFamily="34" charset="0"/>
              <a:cs typeface="Arial" pitchFamily="34" charset="0"/>
            </a:endParaRPr>
          </a:p>
        </p:txBody>
      </p:sp>
      <p:sp>
        <p:nvSpPr>
          <p:cNvPr id="12" name="TextBox 11"/>
          <p:cNvSpPr txBox="1"/>
          <p:nvPr/>
        </p:nvSpPr>
        <p:spPr>
          <a:xfrm>
            <a:off x="152400" y="2828657"/>
            <a:ext cx="972393" cy="476920"/>
          </a:xfrm>
          <a:prstGeom prst="rect">
            <a:avLst/>
          </a:prstGeom>
          <a:noFill/>
        </p:spPr>
        <p:txBody>
          <a:bodyPr wrap="square" lIns="91305" tIns="45654" rIns="91305" bIns="45654" rtlCol="0">
            <a:spAutoFit/>
          </a:bodyPr>
          <a:lstStyle/>
          <a:p>
            <a:pPr algn="ctr"/>
            <a:r>
              <a:rPr lang="en-US" sz="2400" smtClean="0">
                <a:latin typeface="Arial" pitchFamily="34" charset="0"/>
                <a:ea typeface="Arial-Rounded" pitchFamily="34" charset="0"/>
                <a:cs typeface="Arial" pitchFamily="34" charset="0"/>
              </a:rPr>
              <a:t>(2)</a:t>
            </a:r>
            <a:endParaRPr lang="en-US" sz="2400">
              <a:latin typeface="Arial" pitchFamily="34" charset="0"/>
              <a:ea typeface="Arial-Rounded" pitchFamily="34" charset="0"/>
              <a:cs typeface="Arial" pitchFamily="34" charset="0"/>
            </a:endParaRPr>
          </a:p>
        </p:txBody>
      </p:sp>
      <p:sp>
        <p:nvSpPr>
          <p:cNvPr id="13" name="TextBox 12"/>
          <p:cNvSpPr txBox="1"/>
          <p:nvPr/>
        </p:nvSpPr>
        <p:spPr>
          <a:xfrm>
            <a:off x="4231854" y="905054"/>
            <a:ext cx="972393" cy="476920"/>
          </a:xfrm>
          <a:prstGeom prst="rect">
            <a:avLst/>
          </a:prstGeom>
          <a:noFill/>
        </p:spPr>
        <p:txBody>
          <a:bodyPr wrap="square" lIns="91305" tIns="45654" rIns="91305" bIns="45654" rtlCol="0">
            <a:spAutoFit/>
          </a:bodyPr>
          <a:lstStyle/>
          <a:p>
            <a:pPr algn="ctr"/>
            <a:r>
              <a:rPr lang="en-US" sz="2400" smtClean="0">
                <a:latin typeface="Arial" pitchFamily="34" charset="0"/>
                <a:ea typeface="Arial-Rounded" pitchFamily="34" charset="0"/>
                <a:cs typeface="Arial" pitchFamily="34" charset="0"/>
              </a:rPr>
              <a:t>(3)</a:t>
            </a:r>
            <a:endParaRPr lang="en-US" sz="2400">
              <a:latin typeface="Arial" pitchFamily="34" charset="0"/>
              <a:ea typeface="Arial-Rounded" pitchFamily="34" charset="0"/>
              <a:cs typeface="Arial" pitchFamily="34" charset="0"/>
            </a:endParaRPr>
          </a:p>
        </p:txBody>
      </p:sp>
      <p:sp>
        <p:nvSpPr>
          <p:cNvPr id="14" name="TextBox 13"/>
          <p:cNvSpPr txBox="1"/>
          <p:nvPr/>
        </p:nvSpPr>
        <p:spPr>
          <a:xfrm>
            <a:off x="4231853" y="2828657"/>
            <a:ext cx="972393" cy="476920"/>
          </a:xfrm>
          <a:prstGeom prst="rect">
            <a:avLst/>
          </a:prstGeom>
          <a:noFill/>
        </p:spPr>
        <p:txBody>
          <a:bodyPr wrap="square" lIns="91305" tIns="45654" rIns="91305" bIns="45654" rtlCol="0">
            <a:spAutoFit/>
          </a:bodyPr>
          <a:lstStyle/>
          <a:p>
            <a:pPr algn="ctr"/>
            <a:r>
              <a:rPr lang="en-US" sz="2400" smtClean="0">
                <a:latin typeface="Arial" pitchFamily="34" charset="0"/>
                <a:ea typeface="Arial-Rounded" pitchFamily="34" charset="0"/>
                <a:cs typeface="Arial" pitchFamily="34" charset="0"/>
              </a:rPr>
              <a:t>(4)</a:t>
            </a:r>
            <a:endParaRPr lang="en-US" sz="2400">
              <a:latin typeface="Arial" pitchFamily="34" charset="0"/>
              <a:ea typeface="Arial-Rounded" pitchFamily="34" charset="0"/>
              <a:cs typeface="Arial" pitchFamily="34" charset="0"/>
            </a:endParaRPr>
          </a:p>
        </p:txBody>
      </p:sp>
      <p:sp>
        <p:nvSpPr>
          <p:cNvPr id="15" name="Cloud 14"/>
          <p:cNvSpPr/>
          <p:nvPr/>
        </p:nvSpPr>
        <p:spPr>
          <a:xfrm>
            <a:off x="7162800" y="105122"/>
            <a:ext cx="1752600" cy="730269"/>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sz="1600" b="1">
                <a:solidFill>
                  <a:schemeClr val="tx1"/>
                </a:solidFill>
                <a:latin typeface="Arial" pitchFamily="34" charset="0"/>
                <a:ea typeface="Arial-Rounded" pitchFamily="34" charset="0"/>
                <a:cs typeface="Arial" pitchFamily="34" charset="0"/>
              </a:rPr>
              <a:t>Đọc mẫu</a:t>
            </a:r>
          </a:p>
        </p:txBody>
      </p:sp>
      <p:cxnSp>
        <p:nvCxnSpPr>
          <p:cNvPr id="16" name="Straight Connector 15"/>
          <p:cNvCxnSpPr/>
          <p:nvPr/>
        </p:nvCxnSpPr>
        <p:spPr>
          <a:xfrm flipH="1">
            <a:off x="6380480" y="3191510"/>
            <a:ext cx="1066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096000" y="3963014"/>
            <a:ext cx="1371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6248400" y="4354167"/>
            <a:ext cx="1219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044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76200" y="209550"/>
            <a:ext cx="8915400" cy="857250"/>
          </a:xfrm>
          <a:prstGeom prst="rect">
            <a:avLst/>
          </a:prstGeom>
        </p:spPr>
        <p:txBody>
          <a:bodyPr vert="horz" lIns="91305" tIns="45654" rIns="91305" bIns="45654"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z="3600" smtClean="0">
                <a:solidFill>
                  <a:srgbClr val="FF0000"/>
                </a:solidFill>
                <a:latin typeface="Arial" pitchFamily="34" charset="0"/>
                <a:cs typeface="Arial" pitchFamily="34" charset="0"/>
              </a:rPr>
              <a:t>Mưa rào</a:t>
            </a:r>
            <a:r>
              <a:rPr lang="en-US" sz="3600" smtClean="0">
                <a:latin typeface="Arial" pitchFamily="34" charset="0"/>
                <a:cs typeface="Arial" pitchFamily="34" charset="0"/>
              </a:rPr>
              <a:t>: mưa mùa hè, mưa to, mau tạnh.</a:t>
            </a:r>
            <a:endParaRPr lang="en-US" sz="3600">
              <a:latin typeface="Arial" pitchFamily="34" charset="0"/>
              <a:cs typeface="Arial" pitchFamily="34" charset="0"/>
            </a:endParaRPr>
          </a:p>
        </p:txBody>
      </p:sp>
      <p:pic>
        <p:nvPicPr>
          <p:cNvPr id="2" name="Picture 1"/>
          <p:cNvPicPr>
            <a:picLocks noChangeAspect="1"/>
          </p:cNvPicPr>
          <p:nvPr/>
        </p:nvPicPr>
        <p:blipFill>
          <a:blip r:embed="rId2"/>
          <a:stretch>
            <a:fillRect/>
          </a:stretch>
        </p:blipFill>
        <p:spPr>
          <a:xfrm>
            <a:off x="381000" y="1066800"/>
            <a:ext cx="3962400" cy="3124200"/>
          </a:xfrm>
          <a:prstGeom prst="rect">
            <a:avLst/>
          </a:prstGeom>
        </p:spPr>
      </p:pic>
      <p:pic>
        <p:nvPicPr>
          <p:cNvPr id="4" name="Picture 3"/>
          <p:cNvPicPr>
            <a:picLocks noChangeAspect="1"/>
          </p:cNvPicPr>
          <p:nvPr/>
        </p:nvPicPr>
        <p:blipFill>
          <a:blip r:embed="rId3"/>
          <a:stretch>
            <a:fillRect/>
          </a:stretch>
        </p:blipFill>
        <p:spPr>
          <a:xfrm>
            <a:off x="4389120" y="1064260"/>
            <a:ext cx="4648200" cy="3126740"/>
          </a:xfrm>
          <a:prstGeom prst="rect">
            <a:avLst/>
          </a:prstGeom>
        </p:spPr>
      </p:pic>
    </p:spTree>
    <p:extLst>
      <p:ext uri="{BB962C8B-B14F-4D97-AF65-F5344CB8AC3E}">
        <p14:creationId xmlns:p14="http://schemas.microsoft.com/office/powerpoint/2010/main" val="15726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82782" y="203336"/>
            <a:ext cx="1160318" cy="584642"/>
          </a:xfrm>
          <a:prstGeom prst="rect">
            <a:avLst/>
          </a:prstGeom>
          <a:noFill/>
        </p:spPr>
        <p:txBody>
          <a:bodyPr wrap="square" lIns="91305" tIns="45654" rIns="91305" bIns="45654" rtlCol="0">
            <a:spAutoFit/>
          </a:bodyPr>
          <a:lstStyle/>
          <a:p>
            <a:pPr algn="just"/>
            <a:r>
              <a:rPr lang="en-US" sz="3200" b="1">
                <a:latin typeface="Arial" pitchFamily="34" charset="0"/>
                <a:ea typeface="Arial-Rounded" pitchFamily="34" charset="0"/>
                <a:cs typeface="Arial" pitchFamily="34" charset="0"/>
              </a:rPr>
              <a:t>Đọc</a:t>
            </a:r>
          </a:p>
        </p:txBody>
      </p:sp>
      <p:sp>
        <p:nvSpPr>
          <p:cNvPr id="4" name="TextBox 3"/>
          <p:cNvSpPr txBox="1"/>
          <p:nvPr/>
        </p:nvSpPr>
        <p:spPr>
          <a:xfrm>
            <a:off x="1362941" y="209550"/>
            <a:ext cx="5947064" cy="584642"/>
          </a:xfrm>
          <a:prstGeom prst="rect">
            <a:avLst/>
          </a:prstGeom>
          <a:noFill/>
        </p:spPr>
        <p:txBody>
          <a:bodyPr wrap="square" lIns="91305" tIns="45654" rIns="91305" bIns="45654" rtlCol="0">
            <a:spAutoFit/>
          </a:bodyPr>
          <a:lstStyle/>
          <a:p>
            <a:pPr algn="ctr"/>
            <a:r>
              <a:rPr lang="en-US" sz="3200" b="1" smtClean="0">
                <a:solidFill>
                  <a:srgbClr val="FF0000"/>
                </a:solidFill>
                <a:latin typeface="Arial" pitchFamily="34" charset="0"/>
                <a:ea typeface="Arial-Rounded" pitchFamily="34" charset="0"/>
                <a:cs typeface="Arial" pitchFamily="34" charset="0"/>
              </a:rPr>
              <a:t>Bảy sắc cầu vồng</a:t>
            </a:r>
            <a:endParaRPr lang="en-US" sz="3200" b="1">
              <a:solidFill>
                <a:srgbClr val="FF0000"/>
              </a:solidFill>
              <a:latin typeface="Arial" pitchFamily="34" charset="0"/>
              <a:ea typeface="Arial-Rounded" pitchFamily="34" charset="0"/>
              <a:cs typeface="Arial" pitchFamily="34" charset="0"/>
            </a:endParaRPr>
          </a:p>
        </p:txBody>
      </p:sp>
      <p:sp>
        <p:nvSpPr>
          <p:cNvPr id="5" name="TextBox 4"/>
          <p:cNvSpPr txBox="1"/>
          <p:nvPr/>
        </p:nvSpPr>
        <p:spPr>
          <a:xfrm>
            <a:off x="838200" y="905054"/>
            <a:ext cx="3733800" cy="3554686"/>
          </a:xfrm>
          <a:prstGeom prst="rect">
            <a:avLst/>
          </a:prstGeom>
          <a:noFill/>
        </p:spPr>
        <p:txBody>
          <a:bodyPr wrap="square" lIns="91305" tIns="45654" rIns="91305" bIns="45654" rtlCol="0">
            <a:spAutoFit/>
          </a:bodyPr>
          <a:lstStyle/>
          <a:p>
            <a:pPr algn="just"/>
            <a:r>
              <a:rPr lang="en-US" sz="2500" smtClean="0">
                <a:latin typeface="Arial" pitchFamily="34" charset="0"/>
                <a:ea typeface="Arial-Rounded" pitchFamily="34" charset="0"/>
                <a:cs typeface="Arial" pitchFamily="34" charset="0"/>
              </a:rPr>
              <a:t>Vừa mưa lại nắng</a:t>
            </a:r>
          </a:p>
          <a:p>
            <a:pPr algn="just"/>
            <a:r>
              <a:rPr lang="en-US" sz="2500" smtClean="0">
                <a:latin typeface="Arial" pitchFamily="34" charset="0"/>
                <a:ea typeface="Arial-Rounded" pitchFamily="34" charset="0"/>
                <a:cs typeface="Arial" pitchFamily="34" charset="0"/>
              </a:rPr>
              <a:t>Hay có cầu vồng</a:t>
            </a:r>
          </a:p>
          <a:p>
            <a:pPr algn="just"/>
            <a:r>
              <a:rPr lang="en-US" sz="2500" smtClean="0">
                <a:latin typeface="Arial" pitchFamily="34" charset="0"/>
                <a:ea typeface="Arial-Rounded" pitchFamily="34" charset="0"/>
                <a:cs typeface="Arial" pitchFamily="34" charset="0"/>
              </a:rPr>
              <a:t>Bảy màu tươi thắm</a:t>
            </a:r>
          </a:p>
          <a:p>
            <a:pPr algn="just"/>
            <a:r>
              <a:rPr lang="en-US" sz="2500" smtClean="0">
                <a:latin typeface="Arial" pitchFamily="34" charset="0"/>
                <a:ea typeface="Arial-Rounded" pitchFamily="34" charset="0"/>
                <a:cs typeface="Arial" pitchFamily="34" charset="0"/>
              </a:rPr>
              <a:t>Bé mừng vui trông</a:t>
            </a:r>
          </a:p>
          <a:p>
            <a:pPr algn="just"/>
            <a:endParaRPr lang="en-US" sz="2500">
              <a:latin typeface="Arial" pitchFamily="34" charset="0"/>
              <a:ea typeface="Arial-Rounded" pitchFamily="34" charset="0"/>
              <a:cs typeface="Arial" pitchFamily="34" charset="0"/>
            </a:endParaRPr>
          </a:p>
          <a:p>
            <a:pPr algn="just"/>
            <a:r>
              <a:rPr lang="en-US" sz="2500">
                <a:latin typeface="Arial" pitchFamily="34" charset="0"/>
                <a:ea typeface="Arial-Rounded" pitchFamily="34" charset="0"/>
                <a:cs typeface="Arial" pitchFamily="34" charset="0"/>
              </a:rPr>
              <a:t>Màu đỏ mặt trời</a:t>
            </a:r>
          </a:p>
          <a:p>
            <a:pPr algn="just"/>
            <a:r>
              <a:rPr lang="en-US" sz="2500">
                <a:latin typeface="Arial" pitchFamily="34" charset="0"/>
                <a:ea typeface="Arial-Rounded" pitchFamily="34" charset="0"/>
                <a:cs typeface="Arial" pitchFamily="34" charset="0"/>
              </a:rPr>
              <a:t>Màu cam đu đủ</a:t>
            </a:r>
          </a:p>
          <a:p>
            <a:pPr algn="just"/>
            <a:r>
              <a:rPr lang="en-US" sz="2500">
                <a:latin typeface="Arial" pitchFamily="34" charset="0"/>
                <a:ea typeface="Arial-Rounded" pitchFamily="34" charset="0"/>
                <a:cs typeface="Arial" pitchFamily="34" charset="0"/>
              </a:rPr>
              <a:t>Màu vàng cá bơi</a:t>
            </a:r>
          </a:p>
          <a:p>
            <a:pPr algn="just"/>
            <a:r>
              <a:rPr lang="en-US" sz="2500">
                <a:latin typeface="Arial" pitchFamily="34" charset="0"/>
                <a:ea typeface="Arial-Rounded" pitchFamily="34" charset="0"/>
                <a:cs typeface="Arial" pitchFamily="34" charset="0"/>
              </a:rPr>
              <a:t>Lục kia màu lá</a:t>
            </a:r>
          </a:p>
        </p:txBody>
      </p:sp>
      <p:sp>
        <p:nvSpPr>
          <p:cNvPr id="9" name="TextBox 8"/>
          <p:cNvSpPr txBox="1"/>
          <p:nvPr/>
        </p:nvSpPr>
        <p:spPr>
          <a:xfrm>
            <a:off x="4864100" y="905054"/>
            <a:ext cx="4051300" cy="4324127"/>
          </a:xfrm>
          <a:prstGeom prst="rect">
            <a:avLst/>
          </a:prstGeom>
          <a:noFill/>
        </p:spPr>
        <p:txBody>
          <a:bodyPr wrap="square" lIns="91305" tIns="45654" rIns="91305" bIns="45654" rtlCol="0">
            <a:spAutoFit/>
          </a:bodyPr>
          <a:lstStyle/>
          <a:p>
            <a:pPr algn="just"/>
            <a:r>
              <a:rPr lang="en-US" sz="2500" smtClean="0">
                <a:latin typeface="Arial" pitchFamily="34" charset="0"/>
                <a:ea typeface="Arial-Rounded" pitchFamily="34" charset="0"/>
                <a:cs typeface="Arial" pitchFamily="34" charset="0"/>
              </a:rPr>
              <a:t>Màu lam đám mây</a:t>
            </a:r>
          </a:p>
          <a:p>
            <a:pPr algn="just"/>
            <a:r>
              <a:rPr lang="en-US" sz="2500" smtClean="0">
                <a:latin typeface="Arial" pitchFamily="34" charset="0"/>
                <a:ea typeface="Arial-Rounded" pitchFamily="34" charset="0"/>
                <a:cs typeface="Arial" pitchFamily="34" charset="0"/>
              </a:rPr>
              <a:t>Màu chàm áo mẹ</a:t>
            </a:r>
          </a:p>
          <a:p>
            <a:pPr algn="just"/>
            <a:r>
              <a:rPr lang="en-US" sz="2500" smtClean="0">
                <a:latin typeface="Arial" pitchFamily="34" charset="0"/>
                <a:ea typeface="Arial-Rounded" pitchFamily="34" charset="0"/>
                <a:cs typeface="Arial" pitchFamily="34" charset="0"/>
              </a:rPr>
              <a:t>Màu tím hoa sim</a:t>
            </a:r>
          </a:p>
          <a:p>
            <a:pPr algn="just"/>
            <a:r>
              <a:rPr lang="en-US" sz="2500">
                <a:latin typeface="Arial" pitchFamily="34" charset="0"/>
                <a:ea typeface="Arial-Rounded" pitchFamily="34" charset="0"/>
                <a:cs typeface="Arial" pitchFamily="34" charset="0"/>
              </a:rPr>
              <a:t>B</a:t>
            </a:r>
            <a:r>
              <a:rPr lang="en-US" sz="2500" smtClean="0">
                <a:latin typeface="Arial" pitchFamily="34" charset="0"/>
                <a:ea typeface="Arial-Rounded" pitchFamily="34" charset="0"/>
                <a:cs typeface="Arial" pitchFamily="34" charset="0"/>
              </a:rPr>
              <a:t>ảy màu yêu thế.</a:t>
            </a:r>
          </a:p>
          <a:p>
            <a:pPr algn="just"/>
            <a:endParaRPr lang="en-US" sz="2500">
              <a:latin typeface="Arial" pitchFamily="34" charset="0"/>
              <a:ea typeface="Arial-Rounded" pitchFamily="34" charset="0"/>
              <a:cs typeface="Arial" pitchFamily="34" charset="0"/>
            </a:endParaRPr>
          </a:p>
          <a:p>
            <a:pPr algn="just"/>
            <a:r>
              <a:rPr lang="en-US" sz="2500" smtClean="0">
                <a:latin typeface="Arial" pitchFamily="34" charset="0"/>
                <a:ea typeface="Arial-Rounded" pitchFamily="34" charset="0"/>
                <a:cs typeface="Arial" pitchFamily="34" charset="0"/>
              </a:rPr>
              <a:t>Cầu vồng ẩn hiện</a:t>
            </a:r>
          </a:p>
          <a:p>
            <a:pPr algn="just"/>
            <a:r>
              <a:rPr lang="en-US" sz="2500" smtClean="0">
                <a:latin typeface="Arial" pitchFamily="34" charset="0"/>
                <a:ea typeface="Arial-Rounded" pitchFamily="34" charset="0"/>
                <a:cs typeface="Arial" pitchFamily="34" charset="0"/>
              </a:rPr>
              <a:t>Rồi lại tan mau</a:t>
            </a:r>
          </a:p>
          <a:p>
            <a:pPr algn="just"/>
            <a:r>
              <a:rPr lang="en-US" sz="2500" smtClean="0">
                <a:latin typeface="Arial" pitchFamily="34" charset="0"/>
                <a:ea typeface="Arial-Rounded" pitchFamily="34" charset="0"/>
                <a:cs typeface="Arial" pitchFamily="34" charset="0"/>
              </a:rPr>
              <a:t>Đất trời bừng tỉnh</a:t>
            </a:r>
          </a:p>
          <a:p>
            <a:pPr algn="just"/>
            <a:r>
              <a:rPr lang="en-US" sz="2500" smtClean="0">
                <a:latin typeface="Arial" pitchFamily="34" charset="0"/>
                <a:ea typeface="Arial-Rounded" pitchFamily="34" charset="0"/>
                <a:cs typeface="Arial" pitchFamily="34" charset="0"/>
              </a:rPr>
              <a:t>Sau cơn mưa rào.</a:t>
            </a:r>
          </a:p>
          <a:p>
            <a:pPr algn="just"/>
            <a:r>
              <a:rPr lang="en-US" sz="2500" smtClean="0">
                <a:latin typeface="Arial" pitchFamily="34" charset="0"/>
                <a:ea typeface="Arial-Rounded" pitchFamily="34" charset="0"/>
                <a:cs typeface="Arial" pitchFamily="34" charset="0"/>
              </a:rPr>
              <a:t>              </a:t>
            </a:r>
            <a:r>
              <a:rPr lang="en-US" sz="2000" smtClean="0">
                <a:latin typeface="Arial" pitchFamily="34" charset="0"/>
                <a:ea typeface="Arial-Rounded" pitchFamily="34" charset="0"/>
                <a:cs typeface="Arial" pitchFamily="34" charset="0"/>
              </a:rPr>
              <a:t>(Ngọc Hà)</a:t>
            </a:r>
          </a:p>
          <a:p>
            <a:pPr algn="just"/>
            <a:endParaRPr lang="en-US" sz="2500">
              <a:latin typeface="Arial" pitchFamily="34" charset="0"/>
              <a:ea typeface="Arial-Rounded" pitchFamily="34" charset="0"/>
              <a:cs typeface="Arial" pitchFamily="34" charset="0"/>
            </a:endParaRPr>
          </a:p>
        </p:txBody>
      </p:sp>
      <p:sp>
        <p:nvSpPr>
          <p:cNvPr id="10" name="Oval 9"/>
          <p:cNvSpPr/>
          <p:nvPr/>
        </p:nvSpPr>
        <p:spPr>
          <a:xfrm>
            <a:off x="152400" y="209550"/>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2</a:t>
            </a:r>
            <a:endParaRPr lang="en-US" sz="2800" b="1">
              <a:solidFill>
                <a:schemeClr val="bg1"/>
              </a:solidFill>
              <a:latin typeface="Arial Rounded MT Bold" pitchFamily="34" charset="0"/>
              <a:cs typeface="Times New Roman" pitchFamily="18" charset="0"/>
            </a:endParaRPr>
          </a:p>
        </p:txBody>
      </p:sp>
      <p:sp>
        <p:nvSpPr>
          <p:cNvPr id="11" name="TextBox 10"/>
          <p:cNvSpPr txBox="1"/>
          <p:nvPr/>
        </p:nvSpPr>
        <p:spPr>
          <a:xfrm>
            <a:off x="59903" y="945476"/>
            <a:ext cx="972393" cy="476920"/>
          </a:xfrm>
          <a:prstGeom prst="rect">
            <a:avLst/>
          </a:prstGeom>
          <a:noFill/>
        </p:spPr>
        <p:txBody>
          <a:bodyPr wrap="square" lIns="91305" tIns="45654" rIns="91305" bIns="45654" rtlCol="0">
            <a:spAutoFit/>
          </a:bodyPr>
          <a:lstStyle/>
          <a:p>
            <a:pPr algn="ctr"/>
            <a:r>
              <a:rPr lang="en-US" sz="2400" smtClean="0">
                <a:latin typeface="Arial" pitchFamily="34" charset="0"/>
                <a:ea typeface="Arial-Rounded" pitchFamily="34" charset="0"/>
                <a:cs typeface="Arial" pitchFamily="34" charset="0"/>
              </a:rPr>
              <a:t>(1)</a:t>
            </a:r>
            <a:endParaRPr lang="en-US" sz="2400">
              <a:latin typeface="Arial" pitchFamily="34" charset="0"/>
              <a:ea typeface="Arial-Rounded" pitchFamily="34" charset="0"/>
              <a:cs typeface="Arial" pitchFamily="34" charset="0"/>
            </a:endParaRPr>
          </a:p>
        </p:txBody>
      </p:sp>
      <p:sp>
        <p:nvSpPr>
          <p:cNvPr id="12" name="TextBox 11"/>
          <p:cNvSpPr txBox="1"/>
          <p:nvPr/>
        </p:nvSpPr>
        <p:spPr>
          <a:xfrm>
            <a:off x="152400" y="2828657"/>
            <a:ext cx="972393" cy="476920"/>
          </a:xfrm>
          <a:prstGeom prst="rect">
            <a:avLst/>
          </a:prstGeom>
          <a:noFill/>
        </p:spPr>
        <p:txBody>
          <a:bodyPr wrap="square" lIns="91305" tIns="45654" rIns="91305" bIns="45654" rtlCol="0">
            <a:spAutoFit/>
          </a:bodyPr>
          <a:lstStyle/>
          <a:p>
            <a:pPr algn="ctr"/>
            <a:r>
              <a:rPr lang="en-US" sz="2400" smtClean="0">
                <a:latin typeface="Arial" pitchFamily="34" charset="0"/>
                <a:ea typeface="Arial-Rounded" pitchFamily="34" charset="0"/>
                <a:cs typeface="Arial" pitchFamily="34" charset="0"/>
              </a:rPr>
              <a:t>(2)</a:t>
            </a:r>
            <a:endParaRPr lang="en-US" sz="2400">
              <a:latin typeface="Arial" pitchFamily="34" charset="0"/>
              <a:ea typeface="Arial-Rounded" pitchFamily="34" charset="0"/>
              <a:cs typeface="Arial" pitchFamily="34" charset="0"/>
            </a:endParaRPr>
          </a:p>
        </p:txBody>
      </p:sp>
      <p:sp>
        <p:nvSpPr>
          <p:cNvPr id="13" name="TextBox 12"/>
          <p:cNvSpPr txBox="1"/>
          <p:nvPr/>
        </p:nvSpPr>
        <p:spPr>
          <a:xfrm>
            <a:off x="4231854" y="905054"/>
            <a:ext cx="972393" cy="476920"/>
          </a:xfrm>
          <a:prstGeom prst="rect">
            <a:avLst/>
          </a:prstGeom>
          <a:noFill/>
        </p:spPr>
        <p:txBody>
          <a:bodyPr wrap="square" lIns="91305" tIns="45654" rIns="91305" bIns="45654" rtlCol="0">
            <a:spAutoFit/>
          </a:bodyPr>
          <a:lstStyle/>
          <a:p>
            <a:pPr algn="ctr"/>
            <a:r>
              <a:rPr lang="en-US" sz="2400" smtClean="0">
                <a:latin typeface="Arial" pitchFamily="34" charset="0"/>
                <a:ea typeface="Arial-Rounded" pitchFamily="34" charset="0"/>
                <a:cs typeface="Arial" pitchFamily="34" charset="0"/>
              </a:rPr>
              <a:t>(3)</a:t>
            </a:r>
            <a:endParaRPr lang="en-US" sz="2400">
              <a:latin typeface="Arial" pitchFamily="34" charset="0"/>
              <a:ea typeface="Arial-Rounded" pitchFamily="34" charset="0"/>
              <a:cs typeface="Arial" pitchFamily="34" charset="0"/>
            </a:endParaRPr>
          </a:p>
        </p:txBody>
      </p:sp>
      <p:sp>
        <p:nvSpPr>
          <p:cNvPr id="14" name="TextBox 13"/>
          <p:cNvSpPr txBox="1"/>
          <p:nvPr/>
        </p:nvSpPr>
        <p:spPr>
          <a:xfrm>
            <a:off x="4231853" y="2828657"/>
            <a:ext cx="972393" cy="476920"/>
          </a:xfrm>
          <a:prstGeom prst="rect">
            <a:avLst/>
          </a:prstGeom>
          <a:noFill/>
        </p:spPr>
        <p:txBody>
          <a:bodyPr wrap="square" lIns="91305" tIns="45654" rIns="91305" bIns="45654" rtlCol="0">
            <a:spAutoFit/>
          </a:bodyPr>
          <a:lstStyle/>
          <a:p>
            <a:pPr algn="ctr"/>
            <a:r>
              <a:rPr lang="en-US" sz="2400" smtClean="0">
                <a:latin typeface="Arial" pitchFamily="34" charset="0"/>
                <a:ea typeface="Arial-Rounded" pitchFamily="34" charset="0"/>
                <a:cs typeface="Arial" pitchFamily="34" charset="0"/>
              </a:rPr>
              <a:t>(4)</a:t>
            </a:r>
            <a:endParaRPr lang="en-US" sz="2400">
              <a:latin typeface="Arial" pitchFamily="34" charset="0"/>
              <a:ea typeface="Arial-Rounded" pitchFamily="34" charset="0"/>
              <a:cs typeface="Arial" pitchFamily="34" charset="0"/>
            </a:endParaRPr>
          </a:p>
        </p:txBody>
      </p:sp>
      <p:sp>
        <p:nvSpPr>
          <p:cNvPr id="15" name="Cloud 14"/>
          <p:cNvSpPr/>
          <p:nvPr/>
        </p:nvSpPr>
        <p:spPr>
          <a:xfrm>
            <a:off x="7162800" y="105122"/>
            <a:ext cx="1752600" cy="730269"/>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sz="1600" b="1">
                <a:solidFill>
                  <a:schemeClr val="tx1"/>
                </a:solidFill>
                <a:latin typeface="Arial" pitchFamily="34" charset="0"/>
                <a:ea typeface="Arial-Rounded" pitchFamily="34" charset="0"/>
                <a:cs typeface="Arial" pitchFamily="34" charset="0"/>
              </a:rPr>
              <a:t>Đọc mẫu</a:t>
            </a:r>
          </a:p>
        </p:txBody>
      </p:sp>
      <p:cxnSp>
        <p:nvCxnSpPr>
          <p:cNvPr id="16" name="Straight Connector 15"/>
          <p:cNvCxnSpPr/>
          <p:nvPr/>
        </p:nvCxnSpPr>
        <p:spPr>
          <a:xfrm flipH="1">
            <a:off x="6380480" y="3191510"/>
            <a:ext cx="1066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096000" y="3963014"/>
            <a:ext cx="1371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6248400" y="4354167"/>
            <a:ext cx="1219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2286000" y="2038350"/>
            <a:ext cx="1371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4978400" y="1677670"/>
            <a:ext cx="1371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002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79400" y="-19050"/>
            <a:ext cx="8458200" cy="1219200"/>
          </a:xfrm>
          <a:prstGeom prst="rect">
            <a:avLst/>
          </a:prstGeom>
        </p:spPr>
        <p:txBody>
          <a:bodyPr vert="horz" lIns="91305" tIns="45654" rIns="91305" bIns="45654" rtlCol="0" anchor="ctr">
            <a:normAutofit/>
          </a:bodyPr>
          <a:lstStyle>
            <a:lvl1pPr algn="ctr" defTabSz="913056" rtl="0" eaLnBrk="1" latinLnBrk="0" hangingPunct="1">
              <a:spcBef>
                <a:spcPct val="0"/>
              </a:spcBef>
              <a:buNone/>
              <a:defRPr sz="4400" kern="1200">
                <a:solidFill>
                  <a:schemeClr val="tx1"/>
                </a:solidFill>
                <a:latin typeface="+mj-lt"/>
                <a:ea typeface="+mj-ea"/>
                <a:cs typeface="+mj-cs"/>
              </a:defRPr>
            </a:lvl1pPr>
          </a:lstStyle>
          <a:p>
            <a:r>
              <a:rPr lang="en-US" sz="4000" b="1" smtClean="0">
                <a:solidFill>
                  <a:srgbClr val="FF0000"/>
                </a:solidFill>
                <a:latin typeface="Arial" pitchFamily="34" charset="0"/>
                <a:cs typeface="Arial" pitchFamily="34" charset="0"/>
              </a:rPr>
              <a:t>Màu chàm áo mẹ</a:t>
            </a:r>
            <a:endParaRPr lang="en-US" sz="4000">
              <a:latin typeface="Arial" pitchFamily="34" charset="0"/>
              <a:cs typeface="Arial" pitchFamily="34" charset="0"/>
            </a:endParaRPr>
          </a:p>
        </p:txBody>
      </p:sp>
      <p:sp>
        <p:nvSpPr>
          <p:cNvPr id="2" name="AutoShape 2" descr="Cá Vàng - Những Vấn đề Cần Lưu ý để Chăm Sóc Tốt Cho Cá Vàng Trong Quá  Trình Nuôi - Báo Khuyến Nô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8" name="Picture 2" descr="Độc đáo nghề nhuộm vải chàm lên màu xanh ngọc của người Cao Bằ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253875"/>
            <a:ext cx="5375502" cy="3527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15807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3344" y="1697935"/>
            <a:ext cx="2743200" cy="914400"/>
          </a:xfrm>
        </p:spPr>
        <p:txBody>
          <a:bodyPr>
            <a:normAutofit/>
          </a:bodyPr>
          <a:lstStyle/>
          <a:p>
            <a:pPr algn="l">
              <a:lnSpc>
                <a:spcPct val="150000"/>
              </a:lnSpc>
            </a:pPr>
            <a:r>
              <a:rPr lang="en-US" sz="3200" smtClean="0">
                <a:latin typeface="Arial" pitchFamily="34" charset="0"/>
                <a:cs typeface="Arial" pitchFamily="34" charset="0"/>
              </a:rPr>
              <a:t>màu chàm</a:t>
            </a:r>
            <a:endParaRPr lang="en-US" sz="3200">
              <a:latin typeface="Arial" pitchFamily="34" charset="0"/>
              <a:cs typeface="Arial" pitchFamily="34" charset="0"/>
            </a:endParaRPr>
          </a:p>
        </p:txBody>
      </p:sp>
      <p:sp>
        <p:nvSpPr>
          <p:cNvPr id="3" name="Title 1"/>
          <p:cNvSpPr txBox="1">
            <a:spLocks/>
          </p:cNvSpPr>
          <p:nvPr/>
        </p:nvSpPr>
        <p:spPr>
          <a:xfrm>
            <a:off x="2021114" y="0"/>
            <a:ext cx="4419600" cy="1276350"/>
          </a:xfrm>
          <a:prstGeom prst="rect">
            <a:avLst/>
          </a:prstGeom>
        </p:spPr>
        <p:txBody>
          <a:bodyPr vert="horz" lIns="91305" tIns="45654" rIns="91305" bIns="45654"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r>
              <a:rPr lang="en-US" b="1" smtClean="0">
                <a:latin typeface="Arial" pitchFamily="34" charset="0"/>
                <a:cs typeface="Arial" pitchFamily="34" charset="0"/>
              </a:rPr>
              <a:t>Luyện đọc</a:t>
            </a:r>
            <a:endParaRPr lang="en-US" b="1">
              <a:latin typeface="Arial" pitchFamily="34" charset="0"/>
              <a:cs typeface="Arial" pitchFamily="34" charset="0"/>
            </a:endParaRPr>
          </a:p>
        </p:txBody>
      </p:sp>
      <p:sp>
        <p:nvSpPr>
          <p:cNvPr id="4" name="Title 1"/>
          <p:cNvSpPr txBox="1">
            <a:spLocks/>
          </p:cNvSpPr>
          <p:nvPr/>
        </p:nvSpPr>
        <p:spPr>
          <a:xfrm>
            <a:off x="2953222" y="1197665"/>
            <a:ext cx="2514600" cy="685800"/>
          </a:xfrm>
          <a:prstGeom prst="rect">
            <a:avLst/>
          </a:prstGeom>
        </p:spPr>
        <p:txBody>
          <a:bodyPr vert="horz" lIns="91305" tIns="45654" rIns="91305" bIns="45654" rtlCol="0" anchor="ctr">
            <a:noAutofit/>
          </a:bodyPr>
          <a:lstStyle>
            <a:lvl1pPr algn="ctr" defTabSz="913056"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US" sz="3200" smtClean="0">
                <a:latin typeface="Arial" pitchFamily="34" charset="0"/>
                <a:cs typeface="Arial" pitchFamily="34" charset="0"/>
              </a:rPr>
              <a:t>tươi thắm</a:t>
            </a:r>
            <a:endParaRPr lang="en-US" sz="3200">
              <a:latin typeface="Arial" pitchFamily="34" charset="0"/>
              <a:cs typeface="Arial" pitchFamily="34" charset="0"/>
            </a:endParaRPr>
          </a:p>
        </p:txBody>
      </p:sp>
      <p:sp>
        <p:nvSpPr>
          <p:cNvPr id="5" name="Title 1"/>
          <p:cNvSpPr txBox="1">
            <a:spLocks/>
          </p:cNvSpPr>
          <p:nvPr/>
        </p:nvSpPr>
        <p:spPr>
          <a:xfrm>
            <a:off x="2953222" y="2876550"/>
            <a:ext cx="3297936" cy="1253595"/>
          </a:xfrm>
          <a:prstGeom prst="rect">
            <a:avLst/>
          </a:prstGeom>
        </p:spPr>
        <p:txBody>
          <a:bodyPr vert="horz" lIns="91305" tIns="45654" rIns="91305" bIns="45654" rtlCol="0" anchor="ctr">
            <a:noAutofit/>
          </a:bodyPr>
          <a:lstStyle>
            <a:lvl1pPr algn="ctr" defTabSz="913056"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US" sz="3200" smtClean="0">
                <a:latin typeface="Arial" pitchFamily="34" charset="0"/>
                <a:cs typeface="Arial" pitchFamily="34" charset="0"/>
              </a:rPr>
              <a:t>bừng tỉnh</a:t>
            </a:r>
          </a:p>
          <a:p>
            <a:pPr algn="l">
              <a:lnSpc>
                <a:spcPct val="150000"/>
              </a:lnSpc>
            </a:pPr>
            <a:r>
              <a:rPr lang="en-US" sz="3200" smtClean="0">
                <a:latin typeface="Arial" pitchFamily="34" charset="0"/>
                <a:cs typeface="Arial" pitchFamily="34" charset="0"/>
              </a:rPr>
              <a:t>ẩn hiện </a:t>
            </a:r>
          </a:p>
          <a:p>
            <a:pPr algn="l">
              <a:lnSpc>
                <a:spcPct val="150000"/>
              </a:lnSpc>
            </a:pPr>
            <a:r>
              <a:rPr lang="en-US" sz="3200">
                <a:latin typeface="Arial" pitchFamily="34" charset="0"/>
                <a:cs typeface="Arial" pitchFamily="34" charset="0"/>
              </a:rPr>
              <a:t>m</a:t>
            </a:r>
            <a:r>
              <a:rPr lang="en-US" sz="3200" smtClean="0">
                <a:latin typeface="Arial" pitchFamily="34" charset="0"/>
                <a:cs typeface="Arial" pitchFamily="34" charset="0"/>
              </a:rPr>
              <a:t>ưa rào</a:t>
            </a:r>
            <a:endParaRPr lang="en-US" sz="3200">
              <a:latin typeface="Arial" pitchFamily="34" charset="0"/>
              <a:cs typeface="Arial" pitchFamily="34" charset="0"/>
            </a:endParaRPr>
          </a:p>
        </p:txBody>
      </p:sp>
    </p:spTree>
    <p:extLst>
      <p:ext uri="{BB962C8B-B14F-4D97-AF65-F5344CB8AC3E}">
        <p14:creationId xmlns:p14="http://schemas.microsoft.com/office/powerpoint/2010/main" val="26725815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17764" y="-53376"/>
            <a:ext cx="609600" cy="609600"/>
          </a:xfrm>
          <a:prstGeom prst="ellipse">
            <a:avLst/>
          </a:prstGeom>
          <a:solidFill>
            <a:srgbClr val="13C74B"/>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a:solidFill>
                  <a:schemeClr val="bg1"/>
                </a:solidFill>
                <a:latin typeface="Times New Roman" panose="02020603050405020304" pitchFamily="18" charset="0"/>
                <a:cs typeface="Times New Roman" panose="02020603050405020304" pitchFamily="18" charset="0"/>
              </a:rPr>
              <a:t>2</a:t>
            </a:r>
          </a:p>
        </p:txBody>
      </p:sp>
      <p:sp>
        <p:nvSpPr>
          <p:cNvPr id="3" name="TextBox 2"/>
          <p:cNvSpPr txBox="1"/>
          <p:nvPr/>
        </p:nvSpPr>
        <p:spPr>
          <a:xfrm>
            <a:off x="744682" y="33822"/>
            <a:ext cx="7391400" cy="523172"/>
          </a:xfrm>
          <a:prstGeom prst="rect">
            <a:avLst/>
          </a:prstGeom>
          <a:noFill/>
        </p:spPr>
        <p:txBody>
          <a:bodyPr wrap="square" lIns="91391" tIns="45696" rIns="91391" bIns="45696" rtlCol="0">
            <a:spAutoFit/>
          </a:bodyPr>
          <a:lstStyle/>
          <a:p>
            <a:pPr algn="just"/>
            <a:r>
              <a:rPr lang="en-US" sz="2800" b="1">
                <a:latin typeface="Times New Roman" panose="02020603050405020304" pitchFamily="18" charset="0"/>
                <a:ea typeface="Arial-Rounded" pitchFamily="34" charset="0"/>
                <a:cs typeface="Times New Roman" panose="02020603050405020304" pitchFamily="18" charset="0"/>
              </a:rPr>
              <a:t>Đọc</a:t>
            </a:r>
          </a:p>
        </p:txBody>
      </p:sp>
      <p:sp>
        <p:nvSpPr>
          <p:cNvPr id="4" name="TextBox 3"/>
          <p:cNvSpPr txBox="1"/>
          <p:nvPr/>
        </p:nvSpPr>
        <p:spPr>
          <a:xfrm>
            <a:off x="1390059" y="237531"/>
            <a:ext cx="5947064" cy="584727"/>
          </a:xfrm>
          <a:prstGeom prst="rect">
            <a:avLst/>
          </a:prstGeom>
          <a:noFill/>
        </p:spPr>
        <p:txBody>
          <a:bodyPr wrap="square" lIns="91391" tIns="45696" rIns="91391" bIns="45696" rtlCol="0">
            <a:spAutoFit/>
          </a:bodyPr>
          <a:lstStyle/>
          <a:p>
            <a:pPr algn="ctr"/>
            <a:r>
              <a:rPr lang="en-US" sz="3200" b="1" smtClean="0">
                <a:solidFill>
                  <a:srgbClr val="FF0000"/>
                </a:solidFill>
                <a:latin typeface="Times New Roman" panose="02020603050405020304" pitchFamily="18" charset="0"/>
                <a:ea typeface="Arial-Rounded" pitchFamily="34" charset="0"/>
                <a:cs typeface="Times New Roman" panose="02020603050405020304" pitchFamily="18" charset="0"/>
              </a:rPr>
              <a:t>Bảy sắc cầu vồng</a:t>
            </a:r>
            <a:endParaRPr lang="en-US" sz="3200" b="1"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sp>
        <p:nvSpPr>
          <p:cNvPr id="8" name="Cloud 7"/>
          <p:cNvSpPr/>
          <p:nvPr/>
        </p:nvSpPr>
        <p:spPr>
          <a:xfrm>
            <a:off x="7162800" y="33052"/>
            <a:ext cx="1981200" cy="523172"/>
          </a:xfrm>
          <a:prstGeom prst="cloud">
            <a:avLst/>
          </a:prstGeom>
          <a:solidFill>
            <a:srgbClr val="F8E2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latin typeface="Arial-Rounded" pitchFamily="34" charset="0"/>
                <a:ea typeface="Arial-Rounded" pitchFamily="34" charset="0"/>
                <a:cs typeface="Arial-Rounded" pitchFamily="34" charset="0"/>
              </a:rPr>
              <a:t>Đọc</a:t>
            </a:r>
            <a:r>
              <a:rPr lang="en-US" sz="2000" b="1" dirty="0">
                <a:solidFill>
                  <a:schemeClr val="tx1"/>
                </a:solidFill>
                <a:latin typeface="Arial-Rounded" pitchFamily="34" charset="0"/>
                <a:ea typeface="Arial-Rounded" pitchFamily="34" charset="0"/>
                <a:cs typeface="Arial-Rounded" pitchFamily="34" charset="0"/>
              </a:rPr>
              <a:t> </a:t>
            </a:r>
            <a:r>
              <a:rPr lang="en-US" sz="2000" b="1" dirty="0" err="1">
                <a:solidFill>
                  <a:schemeClr val="tx1"/>
                </a:solidFill>
                <a:latin typeface="Arial-Rounded" pitchFamily="34" charset="0"/>
                <a:ea typeface="Arial-Rounded" pitchFamily="34" charset="0"/>
                <a:cs typeface="Arial-Rounded" pitchFamily="34" charset="0"/>
              </a:rPr>
              <a:t>mẫu</a:t>
            </a:r>
            <a:endParaRPr lang="en-US" sz="2000" b="1" dirty="0">
              <a:solidFill>
                <a:schemeClr val="tx1"/>
              </a:solidFill>
              <a:latin typeface="Arial-Rounded" pitchFamily="34" charset="0"/>
              <a:ea typeface="Arial-Rounded" pitchFamily="34" charset="0"/>
              <a:cs typeface="Arial-Rounded" pitchFamily="34" charset="0"/>
            </a:endParaRPr>
          </a:p>
        </p:txBody>
      </p:sp>
      <p:sp>
        <p:nvSpPr>
          <p:cNvPr id="15" name="TextBox 14">
            <a:extLst>
              <a:ext uri="{FF2B5EF4-FFF2-40B4-BE49-F238E27FC236}">
                <a16:creationId xmlns:a16="http://schemas.microsoft.com/office/drawing/2014/main" id="{24277A14-EECB-437E-997A-31A8D42D04CD}"/>
              </a:ext>
            </a:extLst>
          </p:cNvPr>
          <p:cNvSpPr txBox="1"/>
          <p:nvPr/>
        </p:nvSpPr>
        <p:spPr>
          <a:xfrm>
            <a:off x="455444" y="4747088"/>
            <a:ext cx="3401978" cy="415462"/>
          </a:xfrm>
          <a:prstGeom prst="rect">
            <a:avLst/>
          </a:prstGeom>
          <a:solidFill>
            <a:srgbClr val="F8E2FA"/>
          </a:solidFill>
        </p:spPr>
        <p:txBody>
          <a:bodyPr wrap="square" lIns="91403" tIns="45702" rIns="91403" bIns="45702" rtlCol="0">
            <a:spAutoFit/>
          </a:bodyPr>
          <a:lstStyle/>
          <a:p>
            <a:r>
              <a:rPr lang="en-US" sz="2100">
                <a:latin typeface="Arial-Rounded" pitchFamily="34" charset="0"/>
                <a:ea typeface="Arial-Rounded" pitchFamily="34" charset="0"/>
                <a:cs typeface="Arial-Rounded" pitchFamily="34" charset="0"/>
              </a:rPr>
              <a:t>Bài đọc có mấy dòng thơ ?</a:t>
            </a:r>
          </a:p>
        </p:txBody>
      </p:sp>
      <p:sp>
        <p:nvSpPr>
          <p:cNvPr id="16" name="TextBox 15">
            <a:extLst>
              <a:ext uri="{FF2B5EF4-FFF2-40B4-BE49-F238E27FC236}">
                <a16:creationId xmlns:a16="http://schemas.microsoft.com/office/drawing/2014/main" id="{C8633282-3B4B-4D22-A7BA-56F0C55D78D1}"/>
              </a:ext>
            </a:extLst>
          </p:cNvPr>
          <p:cNvSpPr txBox="1"/>
          <p:nvPr/>
        </p:nvSpPr>
        <p:spPr>
          <a:xfrm>
            <a:off x="-23426" y="4694855"/>
            <a:ext cx="4070544" cy="415462"/>
          </a:xfrm>
          <a:prstGeom prst="rect">
            <a:avLst/>
          </a:prstGeom>
          <a:solidFill>
            <a:srgbClr val="F8E2FA"/>
          </a:solidFill>
        </p:spPr>
        <p:txBody>
          <a:bodyPr wrap="square" lIns="91403" tIns="45702" rIns="91403" bIns="45702" rtlCol="0">
            <a:spAutoFit/>
          </a:bodyPr>
          <a:lstStyle/>
          <a:p>
            <a:r>
              <a:rPr lang="en-US" sz="2100" dirty="0" err="1">
                <a:latin typeface="Arial-Rounded" pitchFamily="34" charset="0"/>
                <a:ea typeface="Arial-Rounded" pitchFamily="34" charset="0"/>
                <a:cs typeface="Arial-Rounded" pitchFamily="34" charset="0"/>
              </a:rPr>
              <a:t>Đọc</a:t>
            </a:r>
            <a:r>
              <a:rPr lang="en-US" sz="2100" dirty="0">
                <a:latin typeface="Arial-Rounded" pitchFamily="34" charset="0"/>
                <a:ea typeface="Arial-Rounded" pitchFamily="34" charset="0"/>
                <a:cs typeface="Arial-Rounded" pitchFamily="34" charset="0"/>
              </a:rPr>
              <a:t> </a:t>
            </a:r>
            <a:r>
              <a:rPr lang="en-US" sz="2100" dirty="0" err="1">
                <a:latin typeface="Arial-Rounded" pitchFamily="34" charset="0"/>
                <a:ea typeface="Arial-Rounded" pitchFamily="34" charset="0"/>
                <a:cs typeface="Arial-Rounded" pitchFamily="34" charset="0"/>
              </a:rPr>
              <a:t>nối</a:t>
            </a:r>
            <a:r>
              <a:rPr lang="en-US" sz="2100" dirty="0">
                <a:latin typeface="Arial-Rounded" pitchFamily="34" charset="0"/>
                <a:ea typeface="Arial-Rounded" pitchFamily="34" charset="0"/>
                <a:cs typeface="Arial-Rounded" pitchFamily="34" charset="0"/>
              </a:rPr>
              <a:t> </a:t>
            </a:r>
            <a:r>
              <a:rPr lang="en-US" sz="2100" dirty="0" err="1">
                <a:latin typeface="Arial-Rounded" pitchFamily="34" charset="0"/>
                <a:ea typeface="Arial-Rounded" pitchFamily="34" charset="0"/>
                <a:cs typeface="Arial-Rounded" pitchFamily="34" charset="0"/>
              </a:rPr>
              <a:t>tiếp</a:t>
            </a:r>
            <a:r>
              <a:rPr lang="en-US" sz="2100" dirty="0">
                <a:latin typeface="Arial-Rounded" pitchFamily="34" charset="0"/>
                <a:ea typeface="Arial-Rounded" pitchFamily="34" charset="0"/>
                <a:cs typeface="Arial-Rounded" pitchFamily="34" charset="0"/>
              </a:rPr>
              <a:t> 2 </a:t>
            </a:r>
            <a:r>
              <a:rPr lang="en-US" sz="2100" dirty="0" err="1">
                <a:latin typeface="Arial-Rounded" pitchFamily="34" charset="0"/>
                <a:ea typeface="Arial-Rounded" pitchFamily="34" charset="0"/>
                <a:cs typeface="Arial-Rounded" pitchFamily="34" charset="0"/>
              </a:rPr>
              <a:t>dòng</a:t>
            </a:r>
            <a:r>
              <a:rPr lang="en-US" sz="2100" dirty="0">
                <a:latin typeface="Arial-Rounded" pitchFamily="34" charset="0"/>
                <a:ea typeface="Arial-Rounded" pitchFamily="34" charset="0"/>
                <a:cs typeface="Arial-Rounded" pitchFamily="34" charset="0"/>
              </a:rPr>
              <a:t> </a:t>
            </a:r>
            <a:r>
              <a:rPr lang="en-US" sz="2100" dirty="0" err="1">
                <a:latin typeface="Arial-Rounded" pitchFamily="34" charset="0"/>
                <a:ea typeface="Arial-Rounded" pitchFamily="34" charset="0"/>
                <a:cs typeface="Arial-Rounded" pitchFamily="34" charset="0"/>
              </a:rPr>
              <a:t>thơ</a:t>
            </a:r>
            <a:endParaRPr lang="en-US" sz="2100" dirty="0">
              <a:latin typeface="Arial-Rounded" pitchFamily="34" charset="0"/>
              <a:ea typeface="Arial-Rounded" pitchFamily="34" charset="0"/>
              <a:cs typeface="Arial-Rounded" pitchFamily="34" charset="0"/>
            </a:endParaRPr>
          </a:p>
        </p:txBody>
      </p:sp>
      <p:sp>
        <p:nvSpPr>
          <p:cNvPr id="17" name="Oval 17">
            <a:extLst>
              <a:ext uri="{FF2B5EF4-FFF2-40B4-BE49-F238E27FC236}">
                <a16:creationId xmlns:a16="http://schemas.microsoft.com/office/drawing/2014/main" id="{1A3CAB3F-BF9B-47B4-BB75-5FA3494FFDC8}"/>
              </a:ext>
            </a:extLst>
          </p:cNvPr>
          <p:cNvSpPr>
            <a:spLocks noChangeArrowheads="1"/>
          </p:cNvSpPr>
          <p:nvPr/>
        </p:nvSpPr>
        <p:spPr bwMode="auto">
          <a:xfrm>
            <a:off x="547166" y="1002552"/>
            <a:ext cx="286544" cy="283958"/>
          </a:xfrm>
          <a:prstGeom prst="ellipse">
            <a:avLst/>
          </a:prstGeom>
          <a:solidFill>
            <a:srgbClr val="FFFF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en-US" sz="1500" dirty="0">
                <a:solidFill>
                  <a:srgbClr val="FF0000"/>
                </a:solidFill>
                <a:effectLst>
                  <a:outerShdw blurRad="38100" dist="38100" dir="2700000" algn="tl">
                    <a:srgbClr val="FFFFFF"/>
                  </a:outerShdw>
                </a:effectLst>
              </a:rPr>
              <a:t>1</a:t>
            </a:r>
          </a:p>
        </p:txBody>
      </p:sp>
      <p:sp>
        <p:nvSpPr>
          <p:cNvPr id="18" name="Oval 17">
            <a:extLst>
              <a:ext uri="{FF2B5EF4-FFF2-40B4-BE49-F238E27FC236}">
                <a16:creationId xmlns:a16="http://schemas.microsoft.com/office/drawing/2014/main" id="{95F718C6-237D-4EF2-9EBE-8EF6D4E1A489}"/>
              </a:ext>
            </a:extLst>
          </p:cNvPr>
          <p:cNvSpPr>
            <a:spLocks noChangeArrowheads="1"/>
          </p:cNvSpPr>
          <p:nvPr/>
        </p:nvSpPr>
        <p:spPr bwMode="auto">
          <a:xfrm>
            <a:off x="547166" y="1417087"/>
            <a:ext cx="286544" cy="283958"/>
          </a:xfrm>
          <a:prstGeom prst="ellipse">
            <a:avLst/>
          </a:prstGeom>
          <a:solidFill>
            <a:srgbClr val="FFFF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en-US" sz="1500" dirty="0">
                <a:solidFill>
                  <a:srgbClr val="FF0000"/>
                </a:solidFill>
                <a:effectLst>
                  <a:outerShdw blurRad="38100" dist="38100" dir="2700000" algn="tl">
                    <a:srgbClr val="FFFFFF"/>
                  </a:outerShdw>
                </a:effectLst>
              </a:rPr>
              <a:t>2</a:t>
            </a:r>
          </a:p>
        </p:txBody>
      </p:sp>
      <p:sp>
        <p:nvSpPr>
          <p:cNvPr id="19" name="Oval 17">
            <a:extLst>
              <a:ext uri="{FF2B5EF4-FFF2-40B4-BE49-F238E27FC236}">
                <a16:creationId xmlns:a16="http://schemas.microsoft.com/office/drawing/2014/main" id="{50734483-4013-4366-808A-BF44CA8851F9}"/>
              </a:ext>
            </a:extLst>
          </p:cNvPr>
          <p:cNvSpPr>
            <a:spLocks noChangeArrowheads="1"/>
          </p:cNvSpPr>
          <p:nvPr/>
        </p:nvSpPr>
        <p:spPr bwMode="auto">
          <a:xfrm>
            <a:off x="547166" y="1808155"/>
            <a:ext cx="286544" cy="283958"/>
          </a:xfrm>
          <a:prstGeom prst="ellipse">
            <a:avLst/>
          </a:prstGeom>
          <a:solidFill>
            <a:srgbClr val="FFFF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en-US" sz="1500" dirty="0">
                <a:solidFill>
                  <a:srgbClr val="FF0000"/>
                </a:solidFill>
                <a:effectLst>
                  <a:outerShdw blurRad="38100" dist="38100" dir="2700000" algn="tl">
                    <a:srgbClr val="FFFFFF"/>
                  </a:outerShdw>
                </a:effectLst>
              </a:rPr>
              <a:t>3</a:t>
            </a:r>
          </a:p>
        </p:txBody>
      </p:sp>
      <p:sp>
        <p:nvSpPr>
          <p:cNvPr id="20" name="Oval 17">
            <a:extLst>
              <a:ext uri="{FF2B5EF4-FFF2-40B4-BE49-F238E27FC236}">
                <a16:creationId xmlns:a16="http://schemas.microsoft.com/office/drawing/2014/main" id="{E838D73E-1025-4C6F-843E-768214510D7A}"/>
              </a:ext>
            </a:extLst>
          </p:cNvPr>
          <p:cNvSpPr>
            <a:spLocks noChangeArrowheads="1"/>
          </p:cNvSpPr>
          <p:nvPr/>
        </p:nvSpPr>
        <p:spPr bwMode="auto">
          <a:xfrm>
            <a:off x="571942" y="2219231"/>
            <a:ext cx="286544" cy="283958"/>
          </a:xfrm>
          <a:prstGeom prst="ellipse">
            <a:avLst/>
          </a:prstGeom>
          <a:solidFill>
            <a:srgbClr val="FFFF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en-US" sz="1500" dirty="0">
                <a:solidFill>
                  <a:srgbClr val="FF0000"/>
                </a:solidFill>
                <a:effectLst>
                  <a:outerShdw blurRad="38100" dist="38100" dir="2700000" algn="tl">
                    <a:srgbClr val="FFFFFF"/>
                  </a:outerShdw>
                </a:effectLst>
              </a:rPr>
              <a:t>4</a:t>
            </a:r>
          </a:p>
        </p:txBody>
      </p:sp>
      <p:sp>
        <p:nvSpPr>
          <p:cNvPr id="21" name="Oval 17">
            <a:extLst>
              <a:ext uri="{FF2B5EF4-FFF2-40B4-BE49-F238E27FC236}">
                <a16:creationId xmlns:a16="http://schemas.microsoft.com/office/drawing/2014/main" id="{CFE8D7FA-0C3B-4F82-94F6-0931D95D3A79}"/>
              </a:ext>
            </a:extLst>
          </p:cNvPr>
          <p:cNvSpPr>
            <a:spLocks noChangeArrowheads="1"/>
          </p:cNvSpPr>
          <p:nvPr/>
        </p:nvSpPr>
        <p:spPr bwMode="auto">
          <a:xfrm>
            <a:off x="544402" y="2900918"/>
            <a:ext cx="286544" cy="283958"/>
          </a:xfrm>
          <a:prstGeom prst="ellipse">
            <a:avLst/>
          </a:prstGeom>
          <a:solidFill>
            <a:srgbClr val="FFFF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en-US" sz="1500" dirty="0">
                <a:solidFill>
                  <a:srgbClr val="FF0000"/>
                </a:solidFill>
                <a:effectLst>
                  <a:outerShdw blurRad="38100" dist="38100" dir="2700000" algn="tl">
                    <a:srgbClr val="FFFFFF"/>
                  </a:outerShdw>
                </a:effectLst>
              </a:rPr>
              <a:t>5</a:t>
            </a:r>
          </a:p>
        </p:txBody>
      </p:sp>
      <p:sp>
        <p:nvSpPr>
          <p:cNvPr id="22" name="Oval 21">
            <a:extLst>
              <a:ext uri="{FF2B5EF4-FFF2-40B4-BE49-F238E27FC236}">
                <a16:creationId xmlns:a16="http://schemas.microsoft.com/office/drawing/2014/main" id="{501DED2B-87C6-4734-B934-24164B97431E}"/>
              </a:ext>
            </a:extLst>
          </p:cNvPr>
          <p:cNvSpPr>
            <a:spLocks noChangeArrowheads="1"/>
          </p:cNvSpPr>
          <p:nvPr/>
        </p:nvSpPr>
        <p:spPr bwMode="auto">
          <a:xfrm>
            <a:off x="559716" y="3310018"/>
            <a:ext cx="286544" cy="283958"/>
          </a:xfrm>
          <a:prstGeom prst="ellipse">
            <a:avLst/>
          </a:prstGeom>
          <a:solidFill>
            <a:srgbClr val="FFFF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en-US" sz="1500" dirty="0">
                <a:solidFill>
                  <a:srgbClr val="FF0000"/>
                </a:solidFill>
                <a:effectLst>
                  <a:outerShdw blurRad="38100" dist="38100" dir="2700000" algn="tl">
                    <a:srgbClr val="FFFFFF"/>
                  </a:outerShdw>
                </a:effectLst>
              </a:rPr>
              <a:t>6</a:t>
            </a:r>
          </a:p>
        </p:txBody>
      </p:sp>
      <p:sp>
        <p:nvSpPr>
          <p:cNvPr id="23" name="Oval 17">
            <a:extLst>
              <a:ext uri="{FF2B5EF4-FFF2-40B4-BE49-F238E27FC236}">
                <a16:creationId xmlns:a16="http://schemas.microsoft.com/office/drawing/2014/main" id="{2686E426-EF61-42C2-84D3-C735427B5C04}"/>
              </a:ext>
            </a:extLst>
          </p:cNvPr>
          <p:cNvSpPr>
            <a:spLocks noChangeArrowheads="1"/>
          </p:cNvSpPr>
          <p:nvPr/>
        </p:nvSpPr>
        <p:spPr bwMode="auto">
          <a:xfrm>
            <a:off x="550589" y="3713563"/>
            <a:ext cx="286544" cy="283958"/>
          </a:xfrm>
          <a:prstGeom prst="ellipse">
            <a:avLst/>
          </a:prstGeom>
          <a:solidFill>
            <a:srgbClr val="FFFF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en-US" sz="1500" dirty="0">
                <a:solidFill>
                  <a:srgbClr val="FF0000"/>
                </a:solidFill>
                <a:effectLst>
                  <a:outerShdw blurRad="38100" dist="38100" dir="2700000" algn="tl">
                    <a:srgbClr val="FFFFFF"/>
                  </a:outerShdw>
                </a:effectLst>
              </a:rPr>
              <a:t>7</a:t>
            </a:r>
          </a:p>
        </p:txBody>
      </p:sp>
      <p:sp>
        <p:nvSpPr>
          <p:cNvPr id="24" name="Oval 17">
            <a:extLst>
              <a:ext uri="{FF2B5EF4-FFF2-40B4-BE49-F238E27FC236}">
                <a16:creationId xmlns:a16="http://schemas.microsoft.com/office/drawing/2014/main" id="{D23F96F0-145E-4FB8-8418-48F6B1853421}"/>
              </a:ext>
            </a:extLst>
          </p:cNvPr>
          <p:cNvSpPr>
            <a:spLocks noChangeArrowheads="1"/>
          </p:cNvSpPr>
          <p:nvPr/>
        </p:nvSpPr>
        <p:spPr bwMode="auto">
          <a:xfrm>
            <a:off x="559716" y="4096272"/>
            <a:ext cx="286544" cy="283958"/>
          </a:xfrm>
          <a:prstGeom prst="ellipse">
            <a:avLst/>
          </a:prstGeom>
          <a:solidFill>
            <a:srgbClr val="FFFF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en-US" sz="1500" dirty="0">
                <a:solidFill>
                  <a:srgbClr val="FF0000"/>
                </a:solidFill>
                <a:effectLst>
                  <a:outerShdw blurRad="38100" dist="38100" dir="2700000" algn="tl">
                    <a:srgbClr val="FFFFFF"/>
                  </a:outerShdw>
                </a:effectLst>
              </a:rPr>
              <a:t>8</a:t>
            </a:r>
          </a:p>
        </p:txBody>
      </p:sp>
      <p:sp>
        <p:nvSpPr>
          <p:cNvPr id="25" name="Oval 17">
            <a:extLst>
              <a:ext uri="{FF2B5EF4-FFF2-40B4-BE49-F238E27FC236}">
                <a16:creationId xmlns:a16="http://schemas.microsoft.com/office/drawing/2014/main" id="{CE251F46-E0C3-4B2D-B3F8-75C997F1E78E}"/>
              </a:ext>
            </a:extLst>
          </p:cNvPr>
          <p:cNvSpPr>
            <a:spLocks noChangeArrowheads="1"/>
          </p:cNvSpPr>
          <p:nvPr/>
        </p:nvSpPr>
        <p:spPr bwMode="auto">
          <a:xfrm>
            <a:off x="4617130" y="931762"/>
            <a:ext cx="325710" cy="322771"/>
          </a:xfrm>
          <a:prstGeom prst="ellipse">
            <a:avLst/>
          </a:prstGeom>
          <a:solidFill>
            <a:srgbClr val="FFFF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en-US" sz="1500" dirty="0">
                <a:solidFill>
                  <a:srgbClr val="FF0000"/>
                </a:solidFill>
                <a:effectLst>
                  <a:outerShdw blurRad="38100" dist="38100" dir="2700000" algn="tl">
                    <a:srgbClr val="FFFFFF"/>
                  </a:outerShdw>
                </a:effectLst>
              </a:rPr>
              <a:t>9</a:t>
            </a:r>
          </a:p>
        </p:txBody>
      </p:sp>
      <p:sp>
        <p:nvSpPr>
          <p:cNvPr id="26" name="Oval 17">
            <a:extLst>
              <a:ext uri="{FF2B5EF4-FFF2-40B4-BE49-F238E27FC236}">
                <a16:creationId xmlns:a16="http://schemas.microsoft.com/office/drawing/2014/main" id="{4470B667-7A1C-484E-A6CF-6E1F84AF0B17}"/>
              </a:ext>
            </a:extLst>
          </p:cNvPr>
          <p:cNvSpPr>
            <a:spLocks noChangeArrowheads="1"/>
          </p:cNvSpPr>
          <p:nvPr/>
        </p:nvSpPr>
        <p:spPr bwMode="auto">
          <a:xfrm>
            <a:off x="4617947" y="1309525"/>
            <a:ext cx="325710" cy="322771"/>
          </a:xfrm>
          <a:prstGeom prst="ellipse">
            <a:avLst/>
          </a:prstGeom>
          <a:solidFill>
            <a:srgbClr val="FFFF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en-US" sz="1500" dirty="0">
                <a:solidFill>
                  <a:srgbClr val="FF0000"/>
                </a:solidFill>
                <a:effectLst>
                  <a:outerShdw blurRad="38100" dist="38100" dir="2700000" algn="tl">
                    <a:srgbClr val="FFFFFF"/>
                  </a:outerShdw>
                </a:effectLst>
              </a:rPr>
              <a:t>10</a:t>
            </a:r>
          </a:p>
        </p:txBody>
      </p:sp>
      <p:sp>
        <p:nvSpPr>
          <p:cNvPr id="27" name="Oval 17">
            <a:extLst>
              <a:ext uri="{FF2B5EF4-FFF2-40B4-BE49-F238E27FC236}">
                <a16:creationId xmlns:a16="http://schemas.microsoft.com/office/drawing/2014/main" id="{665575E6-CE3E-4419-8B73-1EF5FE017127}"/>
              </a:ext>
            </a:extLst>
          </p:cNvPr>
          <p:cNvSpPr>
            <a:spLocks noChangeArrowheads="1"/>
          </p:cNvSpPr>
          <p:nvPr/>
        </p:nvSpPr>
        <p:spPr bwMode="auto">
          <a:xfrm>
            <a:off x="4605827" y="1749283"/>
            <a:ext cx="325710" cy="322771"/>
          </a:xfrm>
          <a:prstGeom prst="ellipse">
            <a:avLst/>
          </a:prstGeom>
          <a:solidFill>
            <a:srgbClr val="FFFF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en-US" sz="1500" dirty="0">
                <a:solidFill>
                  <a:srgbClr val="FF0000"/>
                </a:solidFill>
                <a:effectLst>
                  <a:outerShdw blurRad="38100" dist="38100" dir="2700000" algn="tl">
                    <a:srgbClr val="FFFFFF"/>
                  </a:outerShdw>
                </a:effectLst>
              </a:rPr>
              <a:t>11</a:t>
            </a:r>
          </a:p>
        </p:txBody>
      </p:sp>
      <p:sp>
        <p:nvSpPr>
          <p:cNvPr id="28" name="Oval 17">
            <a:extLst>
              <a:ext uri="{FF2B5EF4-FFF2-40B4-BE49-F238E27FC236}">
                <a16:creationId xmlns:a16="http://schemas.microsoft.com/office/drawing/2014/main" id="{A3452715-35B8-4392-A2CA-D543C88E3801}"/>
              </a:ext>
            </a:extLst>
          </p:cNvPr>
          <p:cNvSpPr>
            <a:spLocks noChangeArrowheads="1"/>
          </p:cNvSpPr>
          <p:nvPr/>
        </p:nvSpPr>
        <p:spPr bwMode="auto">
          <a:xfrm>
            <a:off x="4605827" y="2130633"/>
            <a:ext cx="325710" cy="322771"/>
          </a:xfrm>
          <a:prstGeom prst="ellipse">
            <a:avLst/>
          </a:prstGeom>
          <a:solidFill>
            <a:srgbClr val="FFFF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en-US" sz="1500" dirty="0">
                <a:solidFill>
                  <a:srgbClr val="FF0000"/>
                </a:solidFill>
                <a:effectLst>
                  <a:outerShdw blurRad="38100" dist="38100" dir="2700000" algn="tl">
                    <a:srgbClr val="FFFFFF"/>
                  </a:outerShdw>
                </a:effectLst>
              </a:rPr>
              <a:t>12</a:t>
            </a:r>
          </a:p>
        </p:txBody>
      </p:sp>
      <p:sp>
        <p:nvSpPr>
          <p:cNvPr id="29" name="Oval 17">
            <a:extLst>
              <a:ext uri="{FF2B5EF4-FFF2-40B4-BE49-F238E27FC236}">
                <a16:creationId xmlns:a16="http://schemas.microsoft.com/office/drawing/2014/main" id="{05446B7B-4D20-4927-9964-DB943D218D00}"/>
              </a:ext>
            </a:extLst>
          </p:cNvPr>
          <p:cNvSpPr>
            <a:spLocks noChangeArrowheads="1"/>
          </p:cNvSpPr>
          <p:nvPr/>
        </p:nvSpPr>
        <p:spPr bwMode="auto">
          <a:xfrm>
            <a:off x="4603829" y="2821085"/>
            <a:ext cx="325710" cy="322771"/>
          </a:xfrm>
          <a:prstGeom prst="ellipse">
            <a:avLst/>
          </a:prstGeom>
          <a:solidFill>
            <a:srgbClr val="FFFF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en-US" sz="1500" dirty="0">
                <a:solidFill>
                  <a:srgbClr val="FF0000"/>
                </a:solidFill>
                <a:effectLst>
                  <a:outerShdw blurRad="38100" dist="38100" dir="2700000" algn="tl">
                    <a:srgbClr val="FFFFFF"/>
                  </a:outerShdw>
                </a:effectLst>
              </a:rPr>
              <a:t>13</a:t>
            </a:r>
          </a:p>
        </p:txBody>
      </p:sp>
      <p:sp>
        <p:nvSpPr>
          <p:cNvPr id="30" name="Oval 17">
            <a:extLst>
              <a:ext uri="{FF2B5EF4-FFF2-40B4-BE49-F238E27FC236}">
                <a16:creationId xmlns:a16="http://schemas.microsoft.com/office/drawing/2014/main" id="{8C921B49-4411-4DA0-BCD2-FCD6A13EFAE5}"/>
              </a:ext>
            </a:extLst>
          </p:cNvPr>
          <p:cNvSpPr>
            <a:spLocks noChangeArrowheads="1"/>
          </p:cNvSpPr>
          <p:nvPr/>
        </p:nvSpPr>
        <p:spPr bwMode="auto">
          <a:xfrm>
            <a:off x="4603829" y="3215651"/>
            <a:ext cx="325710" cy="322771"/>
          </a:xfrm>
          <a:prstGeom prst="ellipse">
            <a:avLst/>
          </a:prstGeom>
          <a:solidFill>
            <a:srgbClr val="FFFF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en-US" sz="1500" dirty="0">
                <a:solidFill>
                  <a:srgbClr val="FF0000"/>
                </a:solidFill>
                <a:effectLst>
                  <a:outerShdw blurRad="38100" dist="38100" dir="2700000" algn="tl">
                    <a:srgbClr val="FFFFFF"/>
                  </a:outerShdw>
                </a:effectLst>
              </a:rPr>
              <a:t>14</a:t>
            </a:r>
          </a:p>
        </p:txBody>
      </p:sp>
      <p:sp>
        <p:nvSpPr>
          <p:cNvPr id="31" name="Oval 17">
            <a:extLst>
              <a:ext uri="{FF2B5EF4-FFF2-40B4-BE49-F238E27FC236}">
                <a16:creationId xmlns:a16="http://schemas.microsoft.com/office/drawing/2014/main" id="{E567E9E6-9AF1-4068-BE3F-F581797B3215}"/>
              </a:ext>
            </a:extLst>
          </p:cNvPr>
          <p:cNvSpPr>
            <a:spLocks noChangeArrowheads="1"/>
          </p:cNvSpPr>
          <p:nvPr/>
        </p:nvSpPr>
        <p:spPr bwMode="auto">
          <a:xfrm>
            <a:off x="4603829" y="3624717"/>
            <a:ext cx="325710" cy="322771"/>
          </a:xfrm>
          <a:prstGeom prst="ellipse">
            <a:avLst/>
          </a:prstGeom>
          <a:solidFill>
            <a:srgbClr val="FFFF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en-US" sz="1500" dirty="0">
                <a:solidFill>
                  <a:srgbClr val="FF0000"/>
                </a:solidFill>
                <a:effectLst>
                  <a:outerShdw blurRad="38100" dist="38100" dir="2700000" algn="tl">
                    <a:srgbClr val="FFFFFF"/>
                  </a:outerShdw>
                </a:effectLst>
              </a:rPr>
              <a:t>15</a:t>
            </a:r>
          </a:p>
        </p:txBody>
      </p:sp>
      <p:sp>
        <p:nvSpPr>
          <p:cNvPr id="32" name="Oval 17">
            <a:extLst>
              <a:ext uri="{FF2B5EF4-FFF2-40B4-BE49-F238E27FC236}">
                <a16:creationId xmlns:a16="http://schemas.microsoft.com/office/drawing/2014/main" id="{6D2F9F3F-3B76-4A17-A5A2-01C1FAD85697}"/>
              </a:ext>
            </a:extLst>
          </p:cNvPr>
          <p:cNvSpPr>
            <a:spLocks noChangeArrowheads="1"/>
          </p:cNvSpPr>
          <p:nvPr/>
        </p:nvSpPr>
        <p:spPr bwMode="auto">
          <a:xfrm>
            <a:off x="4603829" y="4019283"/>
            <a:ext cx="325710" cy="322771"/>
          </a:xfrm>
          <a:prstGeom prst="ellipse">
            <a:avLst/>
          </a:prstGeom>
          <a:solidFill>
            <a:srgbClr val="FFFF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en-US" sz="1500" dirty="0">
                <a:solidFill>
                  <a:srgbClr val="FF0000"/>
                </a:solidFill>
                <a:effectLst>
                  <a:outerShdw blurRad="38100" dist="38100" dir="2700000" algn="tl">
                    <a:srgbClr val="FFFFFF"/>
                  </a:outerShdw>
                </a:effectLst>
              </a:rPr>
              <a:t>16</a:t>
            </a:r>
          </a:p>
        </p:txBody>
      </p:sp>
      <p:sp>
        <p:nvSpPr>
          <p:cNvPr id="37" name="TextBox 36"/>
          <p:cNvSpPr txBox="1"/>
          <p:nvPr/>
        </p:nvSpPr>
        <p:spPr>
          <a:xfrm>
            <a:off x="838200" y="905054"/>
            <a:ext cx="3733800" cy="3554686"/>
          </a:xfrm>
          <a:prstGeom prst="rect">
            <a:avLst/>
          </a:prstGeom>
          <a:noFill/>
        </p:spPr>
        <p:txBody>
          <a:bodyPr wrap="square" lIns="91305" tIns="45654" rIns="91305" bIns="45654" rtlCol="0">
            <a:spAutoFit/>
          </a:bodyPr>
          <a:lstStyle/>
          <a:p>
            <a:pPr algn="just"/>
            <a:r>
              <a:rPr lang="en-US" sz="2500" smtClean="0">
                <a:latin typeface="Arial" pitchFamily="34" charset="0"/>
                <a:ea typeface="Arial-Rounded" pitchFamily="34" charset="0"/>
                <a:cs typeface="Arial" pitchFamily="34" charset="0"/>
              </a:rPr>
              <a:t>Vừa mưa lại nắng</a:t>
            </a:r>
          </a:p>
          <a:p>
            <a:pPr algn="just"/>
            <a:r>
              <a:rPr lang="en-US" sz="2500" smtClean="0">
                <a:latin typeface="Arial" pitchFamily="34" charset="0"/>
                <a:ea typeface="Arial-Rounded" pitchFamily="34" charset="0"/>
                <a:cs typeface="Arial" pitchFamily="34" charset="0"/>
              </a:rPr>
              <a:t>Hay có cầu vồng</a:t>
            </a:r>
          </a:p>
          <a:p>
            <a:pPr algn="just"/>
            <a:r>
              <a:rPr lang="en-US" sz="2500" smtClean="0">
                <a:latin typeface="Arial" pitchFamily="34" charset="0"/>
                <a:ea typeface="Arial-Rounded" pitchFamily="34" charset="0"/>
                <a:cs typeface="Arial" pitchFamily="34" charset="0"/>
              </a:rPr>
              <a:t>Bảy màu tươi thắm</a:t>
            </a:r>
          </a:p>
          <a:p>
            <a:pPr algn="just"/>
            <a:r>
              <a:rPr lang="en-US" sz="2500" smtClean="0">
                <a:latin typeface="Arial" pitchFamily="34" charset="0"/>
                <a:ea typeface="Arial-Rounded" pitchFamily="34" charset="0"/>
                <a:cs typeface="Arial" pitchFamily="34" charset="0"/>
              </a:rPr>
              <a:t>Bé mừng vui trông</a:t>
            </a:r>
          </a:p>
          <a:p>
            <a:pPr algn="just"/>
            <a:endParaRPr lang="en-US" sz="2500">
              <a:latin typeface="Arial" pitchFamily="34" charset="0"/>
              <a:ea typeface="Arial-Rounded" pitchFamily="34" charset="0"/>
              <a:cs typeface="Arial" pitchFamily="34" charset="0"/>
            </a:endParaRPr>
          </a:p>
          <a:p>
            <a:pPr algn="just"/>
            <a:r>
              <a:rPr lang="en-US" sz="2500">
                <a:latin typeface="Arial" pitchFamily="34" charset="0"/>
                <a:ea typeface="Arial-Rounded" pitchFamily="34" charset="0"/>
                <a:cs typeface="Arial" pitchFamily="34" charset="0"/>
              </a:rPr>
              <a:t>Màu đỏ mặt trời</a:t>
            </a:r>
          </a:p>
          <a:p>
            <a:pPr algn="just"/>
            <a:r>
              <a:rPr lang="en-US" sz="2500">
                <a:latin typeface="Arial" pitchFamily="34" charset="0"/>
                <a:ea typeface="Arial-Rounded" pitchFamily="34" charset="0"/>
                <a:cs typeface="Arial" pitchFamily="34" charset="0"/>
              </a:rPr>
              <a:t>Màu cam đu đủ</a:t>
            </a:r>
          </a:p>
          <a:p>
            <a:pPr algn="just"/>
            <a:r>
              <a:rPr lang="en-US" sz="2500">
                <a:latin typeface="Arial" pitchFamily="34" charset="0"/>
                <a:ea typeface="Arial-Rounded" pitchFamily="34" charset="0"/>
                <a:cs typeface="Arial" pitchFamily="34" charset="0"/>
              </a:rPr>
              <a:t>Màu vàng cá bơi</a:t>
            </a:r>
          </a:p>
          <a:p>
            <a:pPr algn="just"/>
            <a:r>
              <a:rPr lang="en-US" sz="2500">
                <a:latin typeface="Arial" pitchFamily="34" charset="0"/>
                <a:ea typeface="Arial-Rounded" pitchFamily="34" charset="0"/>
                <a:cs typeface="Arial" pitchFamily="34" charset="0"/>
              </a:rPr>
              <a:t>Lục kia màu lá</a:t>
            </a:r>
          </a:p>
        </p:txBody>
      </p:sp>
      <p:sp>
        <p:nvSpPr>
          <p:cNvPr id="38" name="TextBox 37"/>
          <p:cNvSpPr txBox="1"/>
          <p:nvPr/>
        </p:nvSpPr>
        <p:spPr>
          <a:xfrm>
            <a:off x="4864100" y="864414"/>
            <a:ext cx="4051300" cy="4324127"/>
          </a:xfrm>
          <a:prstGeom prst="rect">
            <a:avLst/>
          </a:prstGeom>
          <a:noFill/>
        </p:spPr>
        <p:txBody>
          <a:bodyPr wrap="square" lIns="91305" tIns="45654" rIns="91305" bIns="45654" rtlCol="0">
            <a:spAutoFit/>
          </a:bodyPr>
          <a:lstStyle/>
          <a:p>
            <a:pPr algn="just"/>
            <a:r>
              <a:rPr lang="en-US" sz="2500" smtClean="0">
                <a:latin typeface="Arial" pitchFamily="34" charset="0"/>
                <a:ea typeface="Arial-Rounded" pitchFamily="34" charset="0"/>
                <a:cs typeface="Arial" pitchFamily="34" charset="0"/>
              </a:rPr>
              <a:t>Màu lam đám mây</a:t>
            </a:r>
          </a:p>
          <a:p>
            <a:pPr algn="just"/>
            <a:r>
              <a:rPr lang="en-US" sz="2500" smtClean="0">
                <a:latin typeface="Arial" pitchFamily="34" charset="0"/>
                <a:ea typeface="Arial-Rounded" pitchFamily="34" charset="0"/>
                <a:cs typeface="Arial" pitchFamily="34" charset="0"/>
              </a:rPr>
              <a:t>Màu chàm áo mẹ</a:t>
            </a:r>
          </a:p>
          <a:p>
            <a:pPr algn="just"/>
            <a:r>
              <a:rPr lang="en-US" sz="2500" smtClean="0">
                <a:latin typeface="Arial" pitchFamily="34" charset="0"/>
                <a:ea typeface="Arial-Rounded" pitchFamily="34" charset="0"/>
                <a:cs typeface="Arial" pitchFamily="34" charset="0"/>
              </a:rPr>
              <a:t>Màu tím hoa sim</a:t>
            </a:r>
          </a:p>
          <a:p>
            <a:pPr algn="just"/>
            <a:r>
              <a:rPr lang="en-US" sz="2500">
                <a:latin typeface="Arial" pitchFamily="34" charset="0"/>
                <a:ea typeface="Arial-Rounded" pitchFamily="34" charset="0"/>
                <a:cs typeface="Arial" pitchFamily="34" charset="0"/>
              </a:rPr>
              <a:t>B</a:t>
            </a:r>
            <a:r>
              <a:rPr lang="en-US" sz="2500" smtClean="0">
                <a:latin typeface="Arial" pitchFamily="34" charset="0"/>
                <a:ea typeface="Arial-Rounded" pitchFamily="34" charset="0"/>
                <a:cs typeface="Arial" pitchFamily="34" charset="0"/>
              </a:rPr>
              <a:t>ảy màu yêu thế.</a:t>
            </a:r>
          </a:p>
          <a:p>
            <a:pPr algn="just"/>
            <a:endParaRPr lang="en-US" sz="2500">
              <a:latin typeface="Arial" pitchFamily="34" charset="0"/>
              <a:ea typeface="Arial-Rounded" pitchFamily="34" charset="0"/>
              <a:cs typeface="Arial" pitchFamily="34" charset="0"/>
            </a:endParaRPr>
          </a:p>
          <a:p>
            <a:pPr algn="just"/>
            <a:r>
              <a:rPr lang="en-US" sz="2500" smtClean="0">
                <a:latin typeface="Arial" pitchFamily="34" charset="0"/>
                <a:ea typeface="Arial-Rounded" pitchFamily="34" charset="0"/>
                <a:cs typeface="Arial" pitchFamily="34" charset="0"/>
              </a:rPr>
              <a:t>Cầu vồng ẩn hiện</a:t>
            </a:r>
          </a:p>
          <a:p>
            <a:pPr algn="just"/>
            <a:r>
              <a:rPr lang="en-US" sz="2500" smtClean="0">
                <a:latin typeface="Arial" pitchFamily="34" charset="0"/>
                <a:ea typeface="Arial-Rounded" pitchFamily="34" charset="0"/>
                <a:cs typeface="Arial" pitchFamily="34" charset="0"/>
              </a:rPr>
              <a:t>Rồi lại tan mau</a:t>
            </a:r>
          </a:p>
          <a:p>
            <a:pPr algn="just"/>
            <a:r>
              <a:rPr lang="en-US" sz="2500" smtClean="0">
                <a:latin typeface="Arial" pitchFamily="34" charset="0"/>
                <a:ea typeface="Arial-Rounded" pitchFamily="34" charset="0"/>
                <a:cs typeface="Arial" pitchFamily="34" charset="0"/>
              </a:rPr>
              <a:t>Đất trời bừng tỉnh</a:t>
            </a:r>
          </a:p>
          <a:p>
            <a:pPr algn="just"/>
            <a:r>
              <a:rPr lang="en-US" sz="2500" smtClean="0">
                <a:latin typeface="Arial" pitchFamily="34" charset="0"/>
                <a:ea typeface="Arial-Rounded" pitchFamily="34" charset="0"/>
                <a:cs typeface="Arial" pitchFamily="34" charset="0"/>
              </a:rPr>
              <a:t>Sau cơn mưa rào.</a:t>
            </a:r>
          </a:p>
          <a:p>
            <a:pPr algn="just"/>
            <a:r>
              <a:rPr lang="en-US" sz="2500" smtClean="0">
                <a:latin typeface="Arial" pitchFamily="34" charset="0"/>
                <a:ea typeface="Arial-Rounded" pitchFamily="34" charset="0"/>
                <a:cs typeface="Arial" pitchFamily="34" charset="0"/>
              </a:rPr>
              <a:t>              </a:t>
            </a:r>
            <a:r>
              <a:rPr lang="en-US" sz="2000" smtClean="0">
                <a:latin typeface="Arial" pitchFamily="34" charset="0"/>
                <a:ea typeface="Arial-Rounded" pitchFamily="34" charset="0"/>
                <a:cs typeface="Arial" pitchFamily="34" charset="0"/>
              </a:rPr>
              <a:t>(Ngọc Hà)</a:t>
            </a:r>
          </a:p>
          <a:p>
            <a:pPr algn="just"/>
            <a:endParaRPr lang="en-US" sz="25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66084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500"/>
                                        <p:tgtEl>
                                          <p:spTgt spid="30"/>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500"/>
                                        <p:tgtEl>
                                          <p:spTgt spid="31"/>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fade">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6"/>
                                        </p:tgtEl>
                                      </p:cBhvr>
                                    </p:animEffect>
                                    <p:set>
                                      <p:cBhvr>
                                        <p:cTn id="7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P spid="16" grpId="1"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41CC31-432D-4AB9-B9D3-3E010EDEBBDB}"/>
              </a:ext>
            </a:extLst>
          </p:cNvPr>
          <p:cNvPicPr>
            <a:picLocks noChangeAspect="1"/>
          </p:cNvPicPr>
          <p:nvPr/>
        </p:nvPicPr>
        <p:blipFill>
          <a:blip r:embed="rId2"/>
          <a:stretch>
            <a:fillRect/>
          </a:stretch>
        </p:blipFill>
        <p:spPr>
          <a:xfrm>
            <a:off x="0" y="0"/>
            <a:ext cx="9144000" cy="5143500"/>
          </a:xfrm>
          <a:prstGeom prst="rect">
            <a:avLst/>
          </a:prstGeom>
        </p:spPr>
      </p:pic>
      <p:sp>
        <p:nvSpPr>
          <p:cNvPr id="2" name="Rectangle 1"/>
          <p:cNvSpPr/>
          <p:nvPr/>
        </p:nvSpPr>
        <p:spPr>
          <a:xfrm>
            <a:off x="685800" y="361950"/>
            <a:ext cx="8229600" cy="646331"/>
          </a:xfrm>
          <a:prstGeom prst="rect">
            <a:avLst/>
          </a:prstGeom>
        </p:spPr>
        <p:txBody>
          <a:bodyPr wrap="square">
            <a:spAutoFit/>
          </a:bodyPr>
          <a:lstStyle/>
          <a:p>
            <a:pPr marR="30480" algn="ctr">
              <a:spcBef>
                <a:spcPts val="0"/>
              </a:spcBef>
            </a:pPr>
            <a:r>
              <a:rPr lang="en-US" sz="3600" b="1" smtClean="0">
                <a:solidFill>
                  <a:srgbClr val="FF0000"/>
                </a:solidFill>
                <a:effectLst/>
                <a:latin typeface="Times New Roman" panose="02020603050405020304" pitchFamily="18" charset="0"/>
                <a:ea typeface="SimSun" panose="02010600030101010101" pitchFamily="2" charset="-122"/>
              </a:rPr>
              <a:t>Con cáo và chùm nho</a:t>
            </a:r>
            <a:endParaRPr lang="en-US" sz="3600" dirty="0">
              <a:solidFill>
                <a:srgbClr val="FF0000"/>
              </a:solidFill>
              <a:effectLst/>
              <a:latin typeface="Times New Roman" panose="02020603050405020304" pitchFamily="18" charset="0"/>
              <a:ea typeface="SimSun" panose="02010600030101010101" pitchFamily="2" charset="-122"/>
            </a:endParaRPr>
          </a:p>
        </p:txBody>
      </p:sp>
      <p:sp>
        <p:nvSpPr>
          <p:cNvPr id="3" name="TextBox 2"/>
          <p:cNvSpPr txBox="1"/>
          <p:nvPr/>
        </p:nvSpPr>
        <p:spPr>
          <a:xfrm>
            <a:off x="424543" y="946725"/>
            <a:ext cx="8686800" cy="3693319"/>
          </a:xfrm>
          <a:prstGeom prst="rect">
            <a:avLst/>
          </a:prstGeom>
          <a:noFill/>
        </p:spPr>
        <p:txBody>
          <a:bodyPr wrap="square" rtlCol="0">
            <a:spAutoFit/>
          </a:bodyPr>
          <a:lstStyle/>
          <a:p>
            <a:r>
              <a:rPr lang="vi-VN">
                <a:latin typeface="+mj-lt"/>
              </a:rPr>
              <a:t/>
            </a:r>
            <a:br>
              <a:rPr lang="vi-VN">
                <a:latin typeface="+mj-lt"/>
              </a:rPr>
            </a:br>
            <a:r>
              <a:rPr lang="en-US" smtClean="0">
                <a:latin typeface="+mj-lt"/>
              </a:rPr>
              <a:t>      </a:t>
            </a:r>
            <a:r>
              <a:rPr lang="vi-VN" sz="3600" smtClean="0">
                <a:latin typeface="+mj-lt"/>
              </a:rPr>
              <a:t>Một </a:t>
            </a:r>
            <a:r>
              <a:rPr lang="vi-VN" sz="3600">
                <a:latin typeface="+mj-lt"/>
              </a:rPr>
              <a:t>con cáo nhìn thấy những chùm nho chín mọng trên cành liền tìm cách hái chúng. Nhưng loay hoay mãi Cáo ta vẫn không với tới được chùm nho. Để dẹp nỗi bực mình, cáo ta bèn nói:</a:t>
            </a:r>
            <a:br>
              <a:rPr lang="vi-VN" sz="3600">
                <a:latin typeface="+mj-lt"/>
              </a:rPr>
            </a:br>
            <a:r>
              <a:rPr lang="vi-VN" sz="3600">
                <a:latin typeface="+mj-lt"/>
              </a:rPr>
              <a:t>- Nho còn xanh lắm!</a:t>
            </a:r>
            <a:endParaRPr lang="en-US" sz="3600">
              <a:latin typeface="+mj-lt"/>
            </a:endParaRPr>
          </a:p>
        </p:txBody>
      </p:sp>
    </p:spTree>
    <p:extLst>
      <p:ext uri="{BB962C8B-B14F-4D97-AF65-F5344CB8AC3E}">
        <p14:creationId xmlns:p14="http://schemas.microsoft.com/office/powerpoint/2010/main" val="26919236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17764" y="-53376"/>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a:solidFill>
                  <a:schemeClr val="bg1"/>
                </a:solidFill>
                <a:latin typeface="Times New Roman" panose="02020603050405020304" pitchFamily="18" charset="0"/>
                <a:cs typeface="Times New Roman" panose="02020603050405020304" pitchFamily="18" charset="0"/>
              </a:rPr>
              <a:t>2</a:t>
            </a:r>
          </a:p>
        </p:txBody>
      </p:sp>
      <p:sp>
        <p:nvSpPr>
          <p:cNvPr id="3" name="TextBox 2"/>
          <p:cNvSpPr txBox="1"/>
          <p:nvPr/>
        </p:nvSpPr>
        <p:spPr>
          <a:xfrm>
            <a:off x="744682" y="33822"/>
            <a:ext cx="7391400" cy="523172"/>
          </a:xfrm>
          <a:prstGeom prst="rect">
            <a:avLst/>
          </a:prstGeom>
          <a:noFill/>
        </p:spPr>
        <p:txBody>
          <a:bodyPr wrap="square" lIns="91391" tIns="45696" rIns="91391" bIns="45696" rtlCol="0">
            <a:spAutoFit/>
          </a:bodyPr>
          <a:lstStyle/>
          <a:p>
            <a:pPr algn="just"/>
            <a:r>
              <a:rPr lang="en-US" sz="2800" b="1">
                <a:latin typeface="Arial" panose="020B0604020202020204" pitchFamily="34" charset="0"/>
                <a:ea typeface="Arial-Rounded" pitchFamily="34" charset="0"/>
                <a:cs typeface="Arial" panose="020B0604020202020204" pitchFamily="34" charset="0"/>
              </a:rPr>
              <a:t>Đọc</a:t>
            </a:r>
          </a:p>
        </p:txBody>
      </p:sp>
      <p:sp>
        <p:nvSpPr>
          <p:cNvPr id="4" name="TextBox 3"/>
          <p:cNvSpPr txBox="1"/>
          <p:nvPr/>
        </p:nvSpPr>
        <p:spPr>
          <a:xfrm>
            <a:off x="1447800" y="240548"/>
            <a:ext cx="5947064" cy="584727"/>
          </a:xfrm>
          <a:prstGeom prst="rect">
            <a:avLst/>
          </a:prstGeom>
          <a:noFill/>
        </p:spPr>
        <p:txBody>
          <a:bodyPr wrap="square" lIns="91391" tIns="45696" rIns="91391" bIns="45696" rtlCol="0">
            <a:spAutoFit/>
          </a:bodyPr>
          <a:lstStyle/>
          <a:p>
            <a:pPr algn="ctr"/>
            <a:r>
              <a:rPr lang="en-US" sz="3200" b="1" smtClean="0">
                <a:solidFill>
                  <a:srgbClr val="FF0000"/>
                </a:solidFill>
                <a:latin typeface="Arial" panose="020B0604020202020204" pitchFamily="34" charset="0"/>
                <a:ea typeface="Arial-Rounded" pitchFamily="34" charset="0"/>
                <a:cs typeface="Arial" panose="020B0604020202020204" pitchFamily="34" charset="0"/>
              </a:rPr>
              <a:t>Bảy sắc cầu vồng</a:t>
            </a:r>
            <a:endParaRPr lang="en-US" sz="3200" b="1" dirty="0">
              <a:solidFill>
                <a:srgbClr val="FF0000"/>
              </a:solidFill>
              <a:latin typeface="Arial" panose="020B0604020202020204" pitchFamily="34" charset="0"/>
              <a:ea typeface="Arial-Rounded" pitchFamily="34" charset="0"/>
              <a:cs typeface="Arial" panose="020B0604020202020204" pitchFamily="34" charset="0"/>
            </a:endParaRPr>
          </a:p>
        </p:txBody>
      </p:sp>
      <p:sp>
        <p:nvSpPr>
          <p:cNvPr id="8" name="Cloud 7"/>
          <p:cNvSpPr/>
          <p:nvPr/>
        </p:nvSpPr>
        <p:spPr>
          <a:xfrm>
            <a:off x="7162800" y="33052"/>
            <a:ext cx="1981200" cy="523172"/>
          </a:xfrm>
          <a:prstGeom prst="cloud">
            <a:avLst/>
          </a:prstGeom>
          <a:solidFill>
            <a:srgbClr val="F8E2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latin typeface="Arial-Rounded" pitchFamily="34" charset="0"/>
                <a:ea typeface="Arial-Rounded" pitchFamily="34" charset="0"/>
                <a:cs typeface="Arial-Rounded" pitchFamily="34" charset="0"/>
              </a:rPr>
              <a:t>Đọc</a:t>
            </a:r>
            <a:r>
              <a:rPr lang="en-US" sz="2000" b="1" dirty="0">
                <a:solidFill>
                  <a:schemeClr val="tx1"/>
                </a:solidFill>
                <a:latin typeface="Arial-Rounded" pitchFamily="34" charset="0"/>
                <a:ea typeface="Arial-Rounded" pitchFamily="34" charset="0"/>
                <a:cs typeface="Arial-Rounded" pitchFamily="34" charset="0"/>
              </a:rPr>
              <a:t> </a:t>
            </a:r>
            <a:r>
              <a:rPr lang="en-US" sz="2000" b="1" dirty="0" err="1">
                <a:solidFill>
                  <a:schemeClr val="tx1"/>
                </a:solidFill>
                <a:latin typeface="Arial-Rounded" pitchFamily="34" charset="0"/>
                <a:ea typeface="Arial-Rounded" pitchFamily="34" charset="0"/>
                <a:cs typeface="Arial-Rounded" pitchFamily="34" charset="0"/>
              </a:rPr>
              <a:t>mẫu</a:t>
            </a:r>
            <a:endParaRPr lang="en-US" sz="2000" b="1" dirty="0">
              <a:solidFill>
                <a:schemeClr val="tx1"/>
              </a:solidFill>
              <a:latin typeface="Arial-Rounded" pitchFamily="34" charset="0"/>
              <a:ea typeface="Arial-Rounded" pitchFamily="34" charset="0"/>
              <a:cs typeface="Arial-Rounded" pitchFamily="34" charset="0"/>
            </a:endParaRPr>
          </a:p>
        </p:txBody>
      </p:sp>
      <p:sp>
        <p:nvSpPr>
          <p:cNvPr id="13" name="TextBox 12">
            <a:extLst>
              <a:ext uri="{FF2B5EF4-FFF2-40B4-BE49-F238E27FC236}">
                <a16:creationId xmlns:a16="http://schemas.microsoft.com/office/drawing/2014/main" id="{C23E63DC-768B-4B7F-8602-2DA7213691FE}"/>
              </a:ext>
            </a:extLst>
          </p:cNvPr>
          <p:cNvSpPr txBox="1"/>
          <p:nvPr/>
        </p:nvSpPr>
        <p:spPr>
          <a:xfrm>
            <a:off x="25485" y="4731850"/>
            <a:ext cx="3680951" cy="415462"/>
          </a:xfrm>
          <a:prstGeom prst="rect">
            <a:avLst/>
          </a:prstGeom>
          <a:solidFill>
            <a:srgbClr val="F8E2FA"/>
          </a:solidFill>
        </p:spPr>
        <p:txBody>
          <a:bodyPr wrap="square" lIns="91403" tIns="45702" rIns="91403" bIns="45702" rtlCol="0">
            <a:spAutoFit/>
          </a:bodyPr>
          <a:lstStyle/>
          <a:p>
            <a:r>
              <a:rPr lang="en-US" sz="2100" dirty="0" err="1">
                <a:latin typeface="Arial-Rounded" pitchFamily="34" charset="0"/>
                <a:ea typeface="Arial-Rounded" pitchFamily="34" charset="0"/>
                <a:cs typeface="Arial-Rounded" pitchFamily="34" charset="0"/>
              </a:rPr>
              <a:t>Bài</a:t>
            </a:r>
            <a:r>
              <a:rPr lang="en-US" sz="2100" dirty="0">
                <a:latin typeface="Arial-Rounded" pitchFamily="34" charset="0"/>
                <a:ea typeface="Arial-Rounded" pitchFamily="34" charset="0"/>
                <a:cs typeface="Arial-Rounded" pitchFamily="34" charset="0"/>
              </a:rPr>
              <a:t> </a:t>
            </a:r>
            <a:r>
              <a:rPr lang="en-US" sz="2100" dirty="0" err="1">
                <a:latin typeface="Arial-Rounded" pitchFamily="34" charset="0"/>
                <a:ea typeface="Arial-Rounded" pitchFamily="34" charset="0"/>
                <a:cs typeface="Arial-Rounded" pitchFamily="34" charset="0"/>
              </a:rPr>
              <a:t>đọc</a:t>
            </a:r>
            <a:r>
              <a:rPr lang="en-US" sz="2100" dirty="0">
                <a:latin typeface="Arial-Rounded" pitchFamily="34" charset="0"/>
                <a:ea typeface="Arial-Rounded" pitchFamily="34" charset="0"/>
                <a:cs typeface="Arial-Rounded" pitchFamily="34" charset="0"/>
              </a:rPr>
              <a:t> </a:t>
            </a:r>
            <a:r>
              <a:rPr lang="en-US" sz="2100" dirty="0" err="1">
                <a:latin typeface="Arial-Rounded" pitchFamily="34" charset="0"/>
                <a:ea typeface="Arial-Rounded" pitchFamily="34" charset="0"/>
                <a:cs typeface="Arial-Rounded" pitchFamily="34" charset="0"/>
              </a:rPr>
              <a:t>có</a:t>
            </a:r>
            <a:r>
              <a:rPr lang="en-US" sz="2100" dirty="0">
                <a:latin typeface="Arial-Rounded" pitchFamily="34" charset="0"/>
                <a:ea typeface="Arial-Rounded" pitchFamily="34" charset="0"/>
                <a:cs typeface="Arial-Rounded" pitchFamily="34" charset="0"/>
              </a:rPr>
              <a:t> </a:t>
            </a:r>
            <a:r>
              <a:rPr lang="en-US" sz="2100" dirty="0" err="1">
                <a:latin typeface="Arial-Rounded" pitchFamily="34" charset="0"/>
                <a:ea typeface="Arial-Rounded" pitchFamily="34" charset="0"/>
                <a:cs typeface="Arial-Rounded" pitchFamily="34" charset="0"/>
              </a:rPr>
              <a:t>mấy</a:t>
            </a:r>
            <a:r>
              <a:rPr lang="en-US" sz="2100" dirty="0">
                <a:latin typeface="Arial-Rounded" pitchFamily="34" charset="0"/>
                <a:ea typeface="Arial-Rounded" pitchFamily="34" charset="0"/>
                <a:cs typeface="Arial-Rounded" pitchFamily="34" charset="0"/>
              </a:rPr>
              <a:t> </a:t>
            </a:r>
            <a:r>
              <a:rPr lang="en-US" sz="2100" dirty="0" err="1">
                <a:latin typeface="Arial-Rounded" pitchFamily="34" charset="0"/>
                <a:ea typeface="Arial-Rounded" pitchFamily="34" charset="0"/>
                <a:cs typeface="Arial-Rounded" pitchFamily="34" charset="0"/>
              </a:rPr>
              <a:t>khổ</a:t>
            </a:r>
            <a:r>
              <a:rPr lang="en-US" sz="2100" dirty="0">
                <a:latin typeface="Arial-Rounded" pitchFamily="34" charset="0"/>
                <a:ea typeface="Arial-Rounded" pitchFamily="34" charset="0"/>
                <a:cs typeface="Arial-Rounded" pitchFamily="34" charset="0"/>
              </a:rPr>
              <a:t> </a:t>
            </a:r>
            <a:r>
              <a:rPr lang="en-US" sz="2100" dirty="0" err="1">
                <a:latin typeface="Arial-Rounded" pitchFamily="34" charset="0"/>
                <a:ea typeface="Arial-Rounded" pitchFamily="34" charset="0"/>
                <a:cs typeface="Arial-Rounded" pitchFamily="34" charset="0"/>
              </a:rPr>
              <a:t>thơ</a:t>
            </a:r>
            <a:r>
              <a:rPr lang="en-US" sz="2100" dirty="0">
                <a:latin typeface="Arial-Rounded" pitchFamily="34" charset="0"/>
                <a:ea typeface="Arial-Rounded" pitchFamily="34" charset="0"/>
                <a:cs typeface="Arial-Rounded" pitchFamily="34" charset="0"/>
              </a:rPr>
              <a:t>?</a:t>
            </a:r>
          </a:p>
        </p:txBody>
      </p:sp>
      <p:sp>
        <p:nvSpPr>
          <p:cNvPr id="14" name="TextBox 13">
            <a:extLst>
              <a:ext uri="{FF2B5EF4-FFF2-40B4-BE49-F238E27FC236}">
                <a16:creationId xmlns:a16="http://schemas.microsoft.com/office/drawing/2014/main" id="{6472E0D8-28EC-4038-8F31-B54F7E6CF17D}"/>
              </a:ext>
            </a:extLst>
          </p:cNvPr>
          <p:cNvSpPr txBox="1"/>
          <p:nvPr/>
        </p:nvSpPr>
        <p:spPr>
          <a:xfrm>
            <a:off x="30573" y="4757989"/>
            <a:ext cx="3173653" cy="415462"/>
          </a:xfrm>
          <a:prstGeom prst="rect">
            <a:avLst/>
          </a:prstGeom>
          <a:solidFill>
            <a:srgbClr val="F8E2FA"/>
          </a:solidFill>
        </p:spPr>
        <p:txBody>
          <a:bodyPr wrap="square" lIns="91403" tIns="45702" rIns="91403" bIns="45702" rtlCol="0">
            <a:spAutoFit/>
          </a:bodyPr>
          <a:lstStyle/>
          <a:p>
            <a:r>
              <a:rPr lang="en-US" sz="2100" dirty="0" err="1">
                <a:latin typeface="Arial-Rounded" pitchFamily="34" charset="0"/>
                <a:ea typeface="Arial-Rounded" pitchFamily="34" charset="0"/>
                <a:cs typeface="Arial-Rounded" pitchFamily="34" charset="0"/>
              </a:rPr>
              <a:t>Đọc</a:t>
            </a:r>
            <a:r>
              <a:rPr lang="en-US" sz="2100" dirty="0">
                <a:latin typeface="Arial-Rounded" pitchFamily="34" charset="0"/>
                <a:ea typeface="Arial-Rounded" pitchFamily="34" charset="0"/>
                <a:cs typeface="Arial-Rounded" pitchFamily="34" charset="0"/>
              </a:rPr>
              <a:t> </a:t>
            </a:r>
            <a:r>
              <a:rPr lang="en-US" sz="2100" dirty="0" err="1">
                <a:latin typeface="Arial-Rounded" pitchFamily="34" charset="0"/>
                <a:ea typeface="Arial-Rounded" pitchFamily="34" charset="0"/>
                <a:cs typeface="Arial-Rounded" pitchFamily="34" charset="0"/>
              </a:rPr>
              <a:t>nối</a:t>
            </a:r>
            <a:r>
              <a:rPr lang="en-US" sz="2100" dirty="0">
                <a:latin typeface="Arial-Rounded" pitchFamily="34" charset="0"/>
                <a:ea typeface="Arial-Rounded" pitchFamily="34" charset="0"/>
                <a:cs typeface="Arial-Rounded" pitchFamily="34" charset="0"/>
              </a:rPr>
              <a:t> </a:t>
            </a:r>
            <a:r>
              <a:rPr lang="en-US" sz="2100" dirty="0" err="1">
                <a:latin typeface="Arial-Rounded" pitchFamily="34" charset="0"/>
                <a:ea typeface="Arial-Rounded" pitchFamily="34" charset="0"/>
                <a:cs typeface="Arial-Rounded" pitchFamily="34" charset="0"/>
              </a:rPr>
              <a:t>tiếp</a:t>
            </a:r>
            <a:r>
              <a:rPr lang="en-US" sz="2100" dirty="0">
                <a:latin typeface="Arial-Rounded" pitchFamily="34" charset="0"/>
                <a:ea typeface="Arial-Rounded" pitchFamily="34" charset="0"/>
                <a:cs typeface="Arial-Rounded" pitchFamily="34" charset="0"/>
              </a:rPr>
              <a:t> </a:t>
            </a:r>
            <a:r>
              <a:rPr lang="en-US" sz="2100" dirty="0" err="1">
                <a:latin typeface="Arial-Rounded" pitchFamily="34" charset="0"/>
                <a:ea typeface="Arial-Rounded" pitchFamily="34" charset="0"/>
                <a:cs typeface="Arial-Rounded" pitchFamily="34" charset="0"/>
              </a:rPr>
              <a:t>khổ</a:t>
            </a:r>
            <a:r>
              <a:rPr lang="en-US" sz="2100" dirty="0">
                <a:latin typeface="Arial-Rounded" pitchFamily="34" charset="0"/>
                <a:ea typeface="Arial-Rounded" pitchFamily="34" charset="0"/>
                <a:cs typeface="Arial-Rounded" pitchFamily="34" charset="0"/>
              </a:rPr>
              <a:t> </a:t>
            </a:r>
            <a:r>
              <a:rPr lang="en-US" sz="2100" dirty="0" err="1">
                <a:latin typeface="Arial-Rounded" pitchFamily="34" charset="0"/>
                <a:ea typeface="Arial-Rounded" pitchFamily="34" charset="0"/>
                <a:cs typeface="Arial-Rounded" pitchFamily="34" charset="0"/>
              </a:rPr>
              <a:t>thơ</a:t>
            </a:r>
            <a:endParaRPr lang="en-US" sz="2100" dirty="0">
              <a:latin typeface="Arial-Rounded" pitchFamily="34" charset="0"/>
              <a:ea typeface="Arial-Rounded" pitchFamily="34" charset="0"/>
              <a:cs typeface="Arial-Rounded" pitchFamily="34" charset="0"/>
            </a:endParaRPr>
          </a:p>
        </p:txBody>
      </p:sp>
      <p:sp>
        <p:nvSpPr>
          <p:cNvPr id="15" name="TextBox 14">
            <a:extLst>
              <a:ext uri="{FF2B5EF4-FFF2-40B4-BE49-F238E27FC236}">
                <a16:creationId xmlns:a16="http://schemas.microsoft.com/office/drawing/2014/main" id="{AAAFDA18-D390-496F-A5F9-B72574868085}"/>
              </a:ext>
            </a:extLst>
          </p:cNvPr>
          <p:cNvSpPr txBox="1"/>
          <p:nvPr/>
        </p:nvSpPr>
        <p:spPr>
          <a:xfrm>
            <a:off x="34863" y="4757989"/>
            <a:ext cx="2841632" cy="415462"/>
          </a:xfrm>
          <a:prstGeom prst="rect">
            <a:avLst/>
          </a:prstGeom>
          <a:solidFill>
            <a:srgbClr val="F8E2FA"/>
          </a:solidFill>
        </p:spPr>
        <p:txBody>
          <a:bodyPr wrap="square" lIns="91403" tIns="45702" rIns="91403" bIns="45702" rtlCol="0">
            <a:spAutoFit/>
          </a:bodyPr>
          <a:lstStyle/>
          <a:p>
            <a:r>
              <a:rPr lang="en-US" sz="2100" dirty="0" err="1">
                <a:latin typeface="Arial-Rounded" pitchFamily="34" charset="0"/>
                <a:ea typeface="Arial-Rounded" pitchFamily="34" charset="0"/>
                <a:cs typeface="Arial-Rounded" pitchFamily="34" charset="0"/>
              </a:rPr>
              <a:t>Luyện</a:t>
            </a:r>
            <a:r>
              <a:rPr lang="en-US" sz="2100" dirty="0">
                <a:latin typeface="Arial-Rounded" pitchFamily="34" charset="0"/>
                <a:ea typeface="Arial-Rounded" pitchFamily="34" charset="0"/>
                <a:cs typeface="Arial-Rounded" pitchFamily="34" charset="0"/>
              </a:rPr>
              <a:t> </a:t>
            </a:r>
            <a:r>
              <a:rPr lang="en-US" sz="2100" dirty="0" err="1">
                <a:latin typeface="Arial-Rounded" pitchFamily="34" charset="0"/>
                <a:ea typeface="Arial-Rounded" pitchFamily="34" charset="0"/>
                <a:cs typeface="Arial-Rounded" pitchFamily="34" charset="0"/>
              </a:rPr>
              <a:t>đọc</a:t>
            </a:r>
            <a:r>
              <a:rPr lang="en-US" sz="2100" dirty="0">
                <a:latin typeface="Arial-Rounded" pitchFamily="34" charset="0"/>
                <a:ea typeface="Arial-Rounded" pitchFamily="34" charset="0"/>
                <a:cs typeface="Arial-Rounded" pitchFamily="34" charset="0"/>
              </a:rPr>
              <a:t> </a:t>
            </a:r>
            <a:r>
              <a:rPr lang="en-US" sz="2100" dirty="0" err="1">
                <a:latin typeface="Arial-Rounded" pitchFamily="34" charset="0"/>
                <a:ea typeface="Arial-Rounded" pitchFamily="34" charset="0"/>
                <a:cs typeface="Arial-Rounded" pitchFamily="34" charset="0"/>
              </a:rPr>
              <a:t>nhóm</a:t>
            </a:r>
            <a:endParaRPr lang="en-US" sz="2100" dirty="0">
              <a:latin typeface="Arial-Rounded" pitchFamily="34" charset="0"/>
              <a:ea typeface="Arial-Rounded" pitchFamily="34" charset="0"/>
              <a:cs typeface="Arial-Rounded" pitchFamily="34" charset="0"/>
            </a:endParaRPr>
          </a:p>
        </p:txBody>
      </p:sp>
      <p:sp>
        <p:nvSpPr>
          <p:cNvPr id="16" name="Oval 17">
            <a:extLst>
              <a:ext uri="{FF2B5EF4-FFF2-40B4-BE49-F238E27FC236}">
                <a16:creationId xmlns:a16="http://schemas.microsoft.com/office/drawing/2014/main" id="{EA50BBCD-8BB0-45F1-AA12-B2E5C87D5818}"/>
              </a:ext>
            </a:extLst>
          </p:cNvPr>
          <p:cNvSpPr>
            <a:spLocks noChangeArrowheads="1"/>
          </p:cNvSpPr>
          <p:nvPr/>
        </p:nvSpPr>
        <p:spPr bwMode="auto">
          <a:xfrm>
            <a:off x="485643" y="871637"/>
            <a:ext cx="286544" cy="283958"/>
          </a:xfrm>
          <a:prstGeom prst="ellipse">
            <a:avLst/>
          </a:prstGeom>
          <a:solidFill>
            <a:srgbClr val="FFFF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en-US" sz="1500" dirty="0">
                <a:solidFill>
                  <a:srgbClr val="FF0000"/>
                </a:solidFill>
                <a:effectLst>
                  <a:outerShdw blurRad="38100" dist="38100" dir="2700000" algn="tl">
                    <a:srgbClr val="FFFFFF"/>
                  </a:outerShdw>
                </a:effectLst>
              </a:rPr>
              <a:t>1</a:t>
            </a:r>
          </a:p>
        </p:txBody>
      </p:sp>
      <p:sp>
        <p:nvSpPr>
          <p:cNvPr id="17" name="Oval 17">
            <a:extLst>
              <a:ext uri="{FF2B5EF4-FFF2-40B4-BE49-F238E27FC236}">
                <a16:creationId xmlns:a16="http://schemas.microsoft.com/office/drawing/2014/main" id="{5B1678FE-D44F-42B4-A7CA-FC2425870651}"/>
              </a:ext>
            </a:extLst>
          </p:cNvPr>
          <p:cNvSpPr>
            <a:spLocks noChangeArrowheads="1"/>
          </p:cNvSpPr>
          <p:nvPr/>
        </p:nvSpPr>
        <p:spPr bwMode="auto">
          <a:xfrm>
            <a:off x="447828" y="2979737"/>
            <a:ext cx="286544" cy="283958"/>
          </a:xfrm>
          <a:prstGeom prst="ellipse">
            <a:avLst/>
          </a:prstGeom>
          <a:solidFill>
            <a:srgbClr val="FFFF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en-US" sz="1500" dirty="0">
                <a:solidFill>
                  <a:srgbClr val="FF0000"/>
                </a:solidFill>
                <a:effectLst>
                  <a:outerShdw blurRad="38100" dist="38100" dir="2700000" algn="tl">
                    <a:srgbClr val="FFFFFF"/>
                  </a:outerShdw>
                </a:effectLst>
              </a:rPr>
              <a:t>2</a:t>
            </a:r>
          </a:p>
        </p:txBody>
      </p:sp>
      <p:sp>
        <p:nvSpPr>
          <p:cNvPr id="18" name="Oval 17">
            <a:extLst>
              <a:ext uri="{FF2B5EF4-FFF2-40B4-BE49-F238E27FC236}">
                <a16:creationId xmlns:a16="http://schemas.microsoft.com/office/drawing/2014/main" id="{D586904D-02EE-4B35-8E1F-96A655D81FAE}"/>
              </a:ext>
            </a:extLst>
          </p:cNvPr>
          <p:cNvSpPr>
            <a:spLocks noChangeArrowheads="1"/>
          </p:cNvSpPr>
          <p:nvPr/>
        </p:nvSpPr>
        <p:spPr bwMode="auto">
          <a:xfrm>
            <a:off x="4873477" y="870819"/>
            <a:ext cx="286544" cy="283958"/>
          </a:xfrm>
          <a:prstGeom prst="ellipse">
            <a:avLst/>
          </a:prstGeom>
          <a:solidFill>
            <a:srgbClr val="FFFF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en-US" sz="1500" dirty="0">
                <a:solidFill>
                  <a:srgbClr val="FF0000"/>
                </a:solidFill>
                <a:effectLst>
                  <a:outerShdw blurRad="38100" dist="38100" dir="2700000" algn="tl">
                    <a:srgbClr val="FFFFFF"/>
                  </a:outerShdw>
                </a:effectLst>
              </a:rPr>
              <a:t>3</a:t>
            </a:r>
          </a:p>
        </p:txBody>
      </p:sp>
      <p:sp>
        <p:nvSpPr>
          <p:cNvPr id="19" name="Oval 17">
            <a:extLst>
              <a:ext uri="{FF2B5EF4-FFF2-40B4-BE49-F238E27FC236}">
                <a16:creationId xmlns:a16="http://schemas.microsoft.com/office/drawing/2014/main" id="{D5AC913C-8D43-457D-BB71-9C1931BE9B05}"/>
              </a:ext>
            </a:extLst>
          </p:cNvPr>
          <p:cNvSpPr>
            <a:spLocks noChangeArrowheads="1"/>
          </p:cNvSpPr>
          <p:nvPr/>
        </p:nvSpPr>
        <p:spPr bwMode="auto">
          <a:xfrm>
            <a:off x="4873477" y="2944432"/>
            <a:ext cx="286544" cy="283958"/>
          </a:xfrm>
          <a:prstGeom prst="ellipse">
            <a:avLst/>
          </a:prstGeom>
          <a:solidFill>
            <a:srgbClr val="FFFF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en-US" sz="1500" dirty="0">
                <a:solidFill>
                  <a:srgbClr val="FF0000"/>
                </a:solidFill>
                <a:effectLst>
                  <a:outerShdw blurRad="38100" dist="38100" dir="2700000" algn="tl">
                    <a:srgbClr val="FFFFFF"/>
                  </a:outerShdw>
                </a:effectLst>
              </a:rPr>
              <a:t>4</a:t>
            </a:r>
          </a:p>
        </p:txBody>
      </p:sp>
      <p:sp>
        <p:nvSpPr>
          <p:cNvPr id="24" name="TextBox 23"/>
          <p:cNvSpPr txBox="1"/>
          <p:nvPr/>
        </p:nvSpPr>
        <p:spPr>
          <a:xfrm>
            <a:off x="854224" y="816835"/>
            <a:ext cx="3733800" cy="3554686"/>
          </a:xfrm>
          <a:prstGeom prst="rect">
            <a:avLst/>
          </a:prstGeom>
          <a:noFill/>
        </p:spPr>
        <p:txBody>
          <a:bodyPr wrap="square" lIns="91305" tIns="45654" rIns="91305" bIns="45654" rtlCol="0">
            <a:spAutoFit/>
          </a:bodyPr>
          <a:lstStyle/>
          <a:p>
            <a:pPr algn="just"/>
            <a:r>
              <a:rPr lang="en-US" sz="2500" smtClean="0">
                <a:latin typeface="Arial" pitchFamily="34" charset="0"/>
                <a:ea typeface="Arial-Rounded" pitchFamily="34" charset="0"/>
                <a:cs typeface="Arial" pitchFamily="34" charset="0"/>
              </a:rPr>
              <a:t>Vừa mưa lại nắng</a:t>
            </a:r>
          </a:p>
          <a:p>
            <a:pPr algn="just"/>
            <a:r>
              <a:rPr lang="en-US" sz="2500" smtClean="0">
                <a:latin typeface="Arial" pitchFamily="34" charset="0"/>
                <a:ea typeface="Arial-Rounded" pitchFamily="34" charset="0"/>
                <a:cs typeface="Arial" pitchFamily="34" charset="0"/>
              </a:rPr>
              <a:t>Hay có cầu vồng</a:t>
            </a:r>
          </a:p>
          <a:p>
            <a:pPr algn="just"/>
            <a:r>
              <a:rPr lang="en-US" sz="2500" smtClean="0">
                <a:latin typeface="Arial" pitchFamily="34" charset="0"/>
                <a:ea typeface="Arial-Rounded" pitchFamily="34" charset="0"/>
                <a:cs typeface="Arial" pitchFamily="34" charset="0"/>
              </a:rPr>
              <a:t>Bảy màu tươi thắm</a:t>
            </a:r>
          </a:p>
          <a:p>
            <a:pPr algn="just"/>
            <a:r>
              <a:rPr lang="en-US" sz="2500" smtClean="0">
                <a:latin typeface="Arial" pitchFamily="34" charset="0"/>
                <a:ea typeface="Arial-Rounded" pitchFamily="34" charset="0"/>
                <a:cs typeface="Arial" pitchFamily="34" charset="0"/>
              </a:rPr>
              <a:t>Bé mừng vui trông</a:t>
            </a:r>
          </a:p>
          <a:p>
            <a:pPr algn="just"/>
            <a:endParaRPr lang="en-US" sz="2500">
              <a:latin typeface="Arial" pitchFamily="34" charset="0"/>
              <a:ea typeface="Arial-Rounded" pitchFamily="34" charset="0"/>
              <a:cs typeface="Arial" pitchFamily="34" charset="0"/>
            </a:endParaRPr>
          </a:p>
          <a:p>
            <a:pPr algn="just"/>
            <a:r>
              <a:rPr lang="en-US" sz="2500">
                <a:latin typeface="Arial" pitchFamily="34" charset="0"/>
                <a:ea typeface="Arial-Rounded" pitchFamily="34" charset="0"/>
                <a:cs typeface="Arial" pitchFamily="34" charset="0"/>
              </a:rPr>
              <a:t>Màu đỏ mặt trời</a:t>
            </a:r>
          </a:p>
          <a:p>
            <a:pPr algn="just"/>
            <a:r>
              <a:rPr lang="en-US" sz="2500">
                <a:latin typeface="Arial" pitchFamily="34" charset="0"/>
                <a:ea typeface="Arial-Rounded" pitchFamily="34" charset="0"/>
                <a:cs typeface="Arial" pitchFamily="34" charset="0"/>
              </a:rPr>
              <a:t>Màu cam đu đủ</a:t>
            </a:r>
          </a:p>
          <a:p>
            <a:pPr algn="just"/>
            <a:r>
              <a:rPr lang="en-US" sz="2500">
                <a:latin typeface="Arial" pitchFamily="34" charset="0"/>
                <a:ea typeface="Arial-Rounded" pitchFamily="34" charset="0"/>
                <a:cs typeface="Arial" pitchFamily="34" charset="0"/>
              </a:rPr>
              <a:t>Màu vàng cá bơi</a:t>
            </a:r>
          </a:p>
          <a:p>
            <a:pPr algn="just"/>
            <a:r>
              <a:rPr lang="en-US" sz="2500">
                <a:latin typeface="Arial" pitchFamily="34" charset="0"/>
                <a:ea typeface="Arial-Rounded" pitchFamily="34" charset="0"/>
                <a:cs typeface="Arial" pitchFamily="34" charset="0"/>
              </a:rPr>
              <a:t>Lục kia màu lá</a:t>
            </a:r>
          </a:p>
        </p:txBody>
      </p:sp>
      <p:sp>
        <p:nvSpPr>
          <p:cNvPr id="25" name="TextBox 24"/>
          <p:cNvSpPr txBox="1"/>
          <p:nvPr/>
        </p:nvSpPr>
        <p:spPr>
          <a:xfrm>
            <a:off x="5160021" y="763900"/>
            <a:ext cx="4051300" cy="4324127"/>
          </a:xfrm>
          <a:prstGeom prst="rect">
            <a:avLst/>
          </a:prstGeom>
          <a:noFill/>
        </p:spPr>
        <p:txBody>
          <a:bodyPr wrap="square" lIns="91305" tIns="45654" rIns="91305" bIns="45654" rtlCol="0">
            <a:spAutoFit/>
          </a:bodyPr>
          <a:lstStyle/>
          <a:p>
            <a:pPr algn="just"/>
            <a:r>
              <a:rPr lang="en-US" sz="2500" smtClean="0">
                <a:latin typeface="Arial" pitchFamily="34" charset="0"/>
                <a:ea typeface="Arial-Rounded" pitchFamily="34" charset="0"/>
                <a:cs typeface="Arial" pitchFamily="34" charset="0"/>
              </a:rPr>
              <a:t>Màu lam đám mây</a:t>
            </a:r>
          </a:p>
          <a:p>
            <a:pPr algn="just"/>
            <a:r>
              <a:rPr lang="en-US" sz="2500" smtClean="0">
                <a:latin typeface="Arial" pitchFamily="34" charset="0"/>
                <a:ea typeface="Arial-Rounded" pitchFamily="34" charset="0"/>
                <a:cs typeface="Arial" pitchFamily="34" charset="0"/>
              </a:rPr>
              <a:t>Màu chàm áo mẹ</a:t>
            </a:r>
          </a:p>
          <a:p>
            <a:pPr algn="just"/>
            <a:r>
              <a:rPr lang="en-US" sz="2500" smtClean="0">
                <a:latin typeface="Arial" pitchFamily="34" charset="0"/>
                <a:ea typeface="Arial-Rounded" pitchFamily="34" charset="0"/>
                <a:cs typeface="Arial" pitchFamily="34" charset="0"/>
              </a:rPr>
              <a:t>Màu tím hoa sim</a:t>
            </a:r>
          </a:p>
          <a:p>
            <a:pPr algn="just"/>
            <a:r>
              <a:rPr lang="en-US" sz="2500">
                <a:latin typeface="Arial" pitchFamily="34" charset="0"/>
                <a:ea typeface="Arial-Rounded" pitchFamily="34" charset="0"/>
                <a:cs typeface="Arial" pitchFamily="34" charset="0"/>
              </a:rPr>
              <a:t>B</a:t>
            </a:r>
            <a:r>
              <a:rPr lang="en-US" sz="2500" smtClean="0">
                <a:latin typeface="Arial" pitchFamily="34" charset="0"/>
                <a:ea typeface="Arial-Rounded" pitchFamily="34" charset="0"/>
                <a:cs typeface="Arial" pitchFamily="34" charset="0"/>
              </a:rPr>
              <a:t>ảy màu yêu thế.</a:t>
            </a:r>
          </a:p>
          <a:p>
            <a:pPr algn="just"/>
            <a:endParaRPr lang="en-US" sz="2500">
              <a:latin typeface="Arial" pitchFamily="34" charset="0"/>
              <a:ea typeface="Arial-Rounded" pitchFamily="34" charset="0"/>
              <a:cs typeface="Arial" pitchFamily="34" charset="0"/>
            </a:endParaRPr>
          </a:p>
          <a:p>
            <a:pPr algn="just"/>
            <a:r>
              <a:rPr lang="en-US" sz="2500" smtClean="0">
                <a:latin typeface="Arial" pitchFamily="34" charset="0"/>
                <a:ea typeface="Arial-Rounded" pitchFamily="34" charset="0"/>
                <a:cs typeface="Arial" pitchFamily="34" charset="0"/>
              </a:rPr>
              <a:t>Cầu vồng ẩn hiện</a:t>
            </a:r>
          </a:p>
          <a:p>
            <a:pPr algn="just"/>
            <a:r>
              <a:rPr lang="en-US" sz="2500" smtClean="0">
                <a:latin typeface="Arial" pitchFamily="34" charset="0"/>
                <a:ea typeface="Arial-Rounded" pitchFamily="34" charset="0"/>
                <a:cs typeface="Arial" pitchFamily="34" charset="0"/>
              </a:rPr>
              <a:t>Rồi lại tan mau</a:t>
            </a:r>
          </a:p>
          <a:p>
            <a:pPr algn="just"/>
            <a:r>
              <a:rPr lang="en-US" sz="2500" smtClean="0">
                <a:latin typeface="Arial" pitchFamily="34" charset="0"/>
                <a:ea typeface="Arial-Rounded" pitchFamily="34" charset="0"/>
                <a:cs typeface="Arial" pitchFamily="34" charset="0"/>
              </a:rPr>
              <a:t>Đất trời bừng tỉnh</a:t>
            </a:r>
          </a:p>
          <a:p>
            <a:pPr algn="just"/>
            <a:r>
              <a:rPr lang="en-US" sz="2500" smtClean="0">
                <a:latin typeface="Arial" pitchFamily="34" charset="0"/>
                <a:ea typeface="Arial-Rounded" pitchFamily="34" charset="0"/>
                <a:cs typeface="Arial" pitchFamily="34" charset="0"/>
              </a:rPr>
              <a:t>Sau cơn mưa rào.</a:t>
            </a:r>
          </a:p>
          <a:p>
            <a:pPr algn="just"/>
            <a:r>
              <a:rPr lang="en-US" sz="2500" smtClean="0">
                <a:latin typeface="Arial" pitchFamily="34" charset="0"/>
                <a:ea typeface="Arial-Rounded" pitchFamily="34" charset="0"/>
                <a:cs typeface="Arial" pitchFamily="34" charset="0"/>
              </a:rPr>
              <a:t>              </a:t>
            </a:r>
            <a:r>
              <a:rPr lang="en-US" sz="2000" smtClean="0">
                <a:latin typeface="Arial" pitchFamily="34" charset="0"/>
                <a:ea typeface="Arial-Rounded" pitchFamily="34" charset="0"/>
                <a:cs typeface="Arial" pitchFamily="34" charset="0"/>
              </a:rPr>
              <a:t>(Ngọc Hà)</a:t>
            </a:r>
          </a:p>
          <a:p>
            <a:pPr algn="just"/>
            <a:endParaRPr lang="en-US" sz="25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2721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5"/>
                                        </p:tgtEl>
                                      </p:cBhvr>
                                    </p:animEffect>
                                    <p:set>
                                      <p:cBhvr>
                                        <p:cTn id="5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P spid="16" grpId="0" animBg="1"/>
      <p:bldP spid="17" grpId="0" animBg="1"/>
      <p:bldP spid="18"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9">
            <a:extLst>
              <a:ext uri="{FF2B5EF4-FFF2-40B4-BE49-F238E27FC236}">
                <a16:creationId xmlns:a16="http://schemas.microsoft.com/office/drawing/2014/main" id="{659EFC1D-B925-41D3-9B9A-BB4966F4B6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p:blipFill>
        <p:spPr>
          <a:xfrm>
            <a:off x="128960" y="4139620"/>
            <a:ext cx="1300163" cy="1152680"/>
          </a:xfrm>
          <a:prstGeom prst="rect">
            <a:avLst/>
          </a:prstGeom>
        </p:spPr>
      </p:pic>
      <p:pic>
        <p:nvPicPr>
          <p:cNvPr id="4" name="图片 15">
            <a:extLst>
              <a:ext uri="{FF2B5EF4-FFF2-40B4-BE49-F238E27FC236}">
                <a16:creationId xmlns:a16="http://schemas.microsoft.com/office/drawing/2014/main" id="{65EAD589-6A4E-4AFC-8C5E-189EA15830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47041" flipH="1">
            <a:off x="7199083" y="83314"/>
            <a:ext cx="2048705" cy="672476"/>
          </a:xfrm>
          <a:prstGeom prst="rect">
            <a:avLst/>
          </a:prstGeom>
        </p:spPr>
      </p:pic>
      <p:pic>
        <p:nvPicPr>
          <p:cNvPr id="5" name="图片 16">
            <a:extLst>
              <a:ext uri="{FF2B5EF4-FFF2-40B4-BE49-F238E27FC236}">
                <a16:creationId xmlns:a16="http://schemas.microsoft.com/office/drawing/2014/main" id="{44E83A6A-A93F-46A4-BCB1-D7AF6311EA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93582" flipH="1">
            <a:off x="6859165" y="-168673"/>
            <a:ext cx="2431017" cy="792964"/>
          </a:xfrm>
          <a:prstGeom prst="rect">
            <a:avLst/>
          </a:prstGeom>
        </p:spPr>
      </p:pic>
      <p:sp>
        <p:nvSpPr>
          <p:cNvPr id="6" name="Rectangle 5">
            <a:extLst>
              <a:ext uri="{FF2B5EF4-FFF2-40B4-BE49-F238E27FC236}">
                <a16:creationId xmlns:a16="http://schemas.microsoft.com/office/drawing/2014/main" id="{6D506509-E0CD-4F1D-AB2C-0CE40F3C54A0}"/>
              </a:ext>
            </a:extLst>
          </p:cNvPr>
          <p:cNvSpPr/>
          <p:nvPr/>
        </p:nvSpPr>
        <p:spPr>
          <a:xfrm>
            <a:off x="1178082" y="185167"/>
            <a:ext cx="3397433" cy="507831"/>
          </a:xfrm>
          <a:prstGeom prst="rect">
            <a:avLst/>
          </a:prstGeom>
        </p:spPr>
        <p:txBody>
          <a:bodyPr wrap="square">
            <a:spAutoFit/>
          </a:bodyPr>
          <a:lstStyle/>
          <a:p>
            <a:pPr algn="ctr" defTabSz="342900">
              <a:defRPr/>
            </a:pPr>
            <a:r>
              <a:rPr lang="en-US" altLang="zh-CN" sz="27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Luyện</a:t>
            </a:r>
            <a:r>
              <a:rPr lang="en-US" altLang="zh-CN" sz="27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27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nhóm</a:t>
            </a:r>
            <a:endParaRPr lang="zh-CN" altLang="en-US" sz="27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id="{C252F135-26A9-434B-ADC5-9D3F45E9CDFC}"/>
              </a:ext>
            </a:extLst>
          </p:cNvPr>
          <p:cNvSpPr/>
          <p:nvPr/>
        </p:nvSpPr>
        <p:spPr>
          <a:xfrm>
            <a:off x="874452" y="966018"/>
            <a:ext cx="4199859" cy="1569660"/>
          </a:xfrm>
          <a:prstGeom prst="rect">
            <a:avLst/>
          </a:prstGeom>
        </p:spPr>
        <p:txBody>
          <a:bodyPr wrap="square">
            <a:spAutoFit/>
          </a:bodyPr>
          <a:lstStyle/>
          <a:p>
            <a:pPr algn="ctr" defTabSz="342900">
              <a:defRPr/>
            </a:pPr>
            <a:r>
              <a:rPr lang="en-US" altLang="zh-CN" sz="24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Yêu</a:t>
            </a:r>
            <a:r>
              <a:rPr lang="zh-CN" altLang="en-US" sz="24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4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cầu</a:t>
            </a:r>
            <a:endParaRPr lang="zh-CN" altLang="en-US" sz="24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defTabSz="342900">
              <a:buSzPts val="2800"/>
              <a:defRPr/>
            </a:pPr>
            <a:r>
              <a:rPr lang="en-US" altLang="zh-CN" sz="24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4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Phân</a:t>
            </a:r>
            <a:r>
              <a:rPr lang="zh-CN" altLang="en-US" sz="24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4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công</a:t>
            </a:r>
            <a:r>
              <a:rPr lang="zh-CN" altLang="en-US" sz="24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4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r>
              <a:rPr lang="zh-CN" altLang="en-US" sz="24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4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theo</a:t>
            </a:r>
            <a:r>
              <a:rPr lang="zh-CN" altLang="en-US" sz="24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4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đoạn</a:t>
            </a:r>
            <a:endParaRPr lang="zh-CN" altLang="en-US" sz="24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defTabSz="342900">
              <a:buSzPts val="2800"/>
              <a:defRPr/>
            </a:pPr>
            <a:r>
              <a:rPr lang="en-US" altLang="zh-CN" sz="24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4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Tất</a:t>
            </a:r>
            <a:r>
              <a:rPr lang="zh-CN" altLang="en-US" sz="24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4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cả</a:t>
            </a:r>
            <a:r>
              <a:rPr lang="zh-CN" altLang="en-US" sz="24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4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thành</a:t>
            </a:r>
            <a:r>
              <a:rPr lang="zh-CN" altLang="en-US" sz="24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4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viên</a:t>
            </a:r>
            <a:r>
              <a:rPr lang="zh-CN" altLang="en-US" sz="24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4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đều</a:t>
            </a:r>
            <a:r>
              <a:rPr lang="zh-CN" altLang="en-US" sz="24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4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endParaRPr lang="zh-CN" altLang="en-US" sz="24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defTabSz="342900">
              <a:buSzPts val="2800"/>
              <a:defRPr/>
            </a:pPr>
            <a:r>
              <a:rPr lang="en-US" altLang="zh-CN" sz="24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4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Giải</a:t>
            </a:r>
            <a:r>
              <a:rPr lang="zh-CN" altLang="en-US" sz="24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4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nghĩa</a:t>
            </a:r>
            <a:r>
              <a:rPr lang="zh-CN" altLang="en-US" sz="24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4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từ</a:t>
            </a:r>
            <a:r>
              <a:rPr lang="zh-CN" altLang="en-US" sz="24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4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cùng</a:t>
            </a:r>
            <a:r>
              <a:rPr lang="zh-CN" altLang="en-US" sz="24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4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nhau</a:t>
            </a:r>
            <a:endParaRPr lang="zh-CN" altLang="en-US" sz="24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7007E743-2E66-44C9-8E53-EA14142D7ACA}"/>
              </a:ext>
            </a:extLst>
          </p:cNvPr>
          <p:cNvPicPr>
            <a:picLocks noChangeAspect="1"/>
          </p:cNvPicPr>
          <p:nvPr/>
        </p:nvPicPr>
        <p:blipFill>
          <a:blip r:embed="rId4"/>
          <a:stretch>
            <a:fillRect/>
          </a:stretch>
        </p:blipFill>
        <p:spPr>
          <a:xfrm rot="16200000">
            <a:off x="1140857" y="227809"/>
            <a:ext cx="383489" cy="383489"/>
          </a:xfrm>
          <a:prstGeom prst="rect">
            <a:avLst/>
          </a:prstGeom>
        </p:spPr>
      </p:pic>
      <p:pic>
        <p:nvPicPr>
          <p:cNvPr id="9" name="Picture 8">
            <a:extLst>
              <a:ext uri="{FF2B5EF4-FFF2-40B4-BE49-F238E27FC236}">
                <a16:creationId xmlns:a16="http://schemas.microsoft.com/office/drawing/2014/main" id="{7CDC33E3-AF77-4B31-BDA6-A68DDC350BCF}"/>
              </a:ext>
            </a:extLst>
          </p:cNvPr>
          <p:cNvPicPr>
            <a:picLocks noChangeAspect="1"/>
          </p:cNvPicPr>
          <p:nvPr/>
        </p:nvPicPr>
        <p:blipFill>
          <a:blip r:embed="rId5"/>
          <a:stretch>
            <a:fillRect/>
          </a:stretch>
        </p:blipFill>
        <p:spPr>
          <a:xfrm>
            <a:off x="5410350" y="849521"/>
            <a:ext cx="3478356" cy="1749947"/>
          </a:xfrm>
          <a:prstGeom prst="rect">
            <a:avLst/>
          </a:prstGeom>
        </p:spPr>
      </p:pic>
      <p:pic>
        <p:nvPicPr>
          <p:cNvPr id="10" name="Picture 9">
            <a:extLst>
              <a:ext uri="{FF2B5EF4-FFF2-40B4-BE49-F238E27FC236}">
                <a16:creationId xmlns:a16="http://schemas.microsoft.com/office/drawing/2014/main" id="{F00A226C-52CD-4743-90F1-F39702274C4E}"/>
              </a:ext>
            </a:extLst>
          </p:cNvPr>
          <p:cNvPicPr>
            <a:picLocks noChangeAspect="1"/>
          </p:cNvPicPr>
          <p:nvPr/>
        </p:nvPicPr>
        <p:blipFill>
          <a:blip r:embed="rId6">
            <a:clrChange>
              <a:clrFrom>
                <a:srgbClr val="E0E0E0"/>
              </a:clrFrom>
              <a:clrTo>
                <a:srgbClr val="E0E0E0">
                  <a:alpha val="0"/>
                </a:srgbClr>
              </a:clrTo>
            </a:clrChange>
            <a:extLst>
              <a:ext uri="{BEBA8EAE-BF5A-486C-A8C5-ECC9F3942E4B}">
                <a14:imgProps xmlns:a14="http://schemas.microsoft.com/office/drawing/2010/main">
                  <a14:imgLayer r:embed="rId7">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2876798" y="2832914"/>
            <a:ext cx="3710436" cy="1883046"/>
          </a:xfrm>
          <a:prstGeom prst="rect">
            <a:avLst/>
          </a:prstGeom>
        </p:spPr>
      </p:pic>
    </p:spTree>
    <p:extLst>
      <p:ext uri="{BB962C8B-B14F-4D97-AF65-F5344CB8AC3E}">
        <p14:creationId xmlns:p14="http://schemas.microsoft.com/office/powerpoint/2010/main" val="3435193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1000"/>
                                        <p:tgtEl>
                                          <p:spTgt spid="4"/>
                                        </p:tgtEl>
                                      </p:cBhvr>
                                    </p:animEffect>
                                  </p:childTnLst>
                                </p:cTn>
                              </p:par>
                              <p:par>
                                <p:cTn id="11" presetID="42"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250"/>
                                        <p:tgtEl>
                                          <p:spTgt spid="3"/>
                                        </p:tgtEl>
                                      </p:cBhvr>
                                    </p:animEffect>
                                    <p:anim calcmode="lin" valueType="num">
                                      <p:cBhvr>
                                        <p:cTn id="14" dur="1250" fill="hold"/>
                                        <p:tgtEl>
                                          <p:spTgt spid="3"/>
                                        </p:tgtEl>
                                        <p:attrNameLst>
                                          <p:attrName>ppt_x</p:attrName>
                                        </p:attrNameLst>
                                      </p:cBhvr>
                                      <p:tavLst>
                                        <p:tav tm="0">
                                          <p:val>
                                            <p:strVal val="#ppt_x"/>
                                          </p:val>
                                        </p:tav>
                                        <p:tav tm="100000">
                                          <p:val>
                                            <p:strVal val="#ppt_x"/>
                                          </p:val>
                                        </p:tav>
                                      </p:tavLst>
                                    </p:anim>
                                    <p:anim calcmode="lin" valueType="num">
                                      <p:cBhvr>
                                        <p:cTn id="15" dur="1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17764" y="-53376"/>
            <a:ext cx="609600" cy="609600"/>
          </a:xfrm>
          <a:prstGeom prst="ellipse">
            <a:avLst/>
          </a:prstGeom>
          <a:solidFill>
            <a:srgbClr val="13C74B"/>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a:solidFill>
                  <a:schemeClr val="bg1"/>
                </a:solidFill>
                <a:latin typeface="Arial" panose="020B0604020202020204" pitchFamily="34" charset="0"/>
                <a:cs typeface="Arial" panose="020B0604020202020204" pitchFamily="34" charset="0"/>
              </a:rPr>
              <a:t>2</a:t>
            </a:r>
          </a:p>
        </p:txBody>
      </p:sp>
      <p:sp>
        <p:nvSpPr>
          <p:cNvPr id="3" name="TextBox 2"/>
          <p:cNvSpPr txBox="1"/>
          <p:nvPr/>
        </p:nvSpPr>
        <p:spPr>
          <a:xfrm>
            <a:off x="744682" y="33822"/>
            <a:ext cx="7391400" cy="523172"/>
          </a:xfrm>
          <a:prstGeom prst="rect">
            <a:avLst/>
          </a:prstGeom>
          <a:noFill/>
        </p:spPr>
        <p:txBody>
          <a:bodyPr wrap="square" lIns="91391" tIns="45696" rIns="91391" bIns="45696" rtlCol="0">
            <a:spAutoFit/>
          </a:bodyPr>
          <a:lstStyle/>
          <a:p>
            <a:pPr algn="just"/>
            <a:r>
              <a:rPr lang="en-US" sz="2800" b="1">
                <a:latin typeface="Arial" panose="020B0604020202020204" pitchFamily="34" charset="0"/>
                <a:ea typeface="Arial-Rounded" pitchFamily="34" charset="0"/>
                <a:cs typeface="Arial" panose="020B0604020202020204" pitchFamily="34" charset="0"/>
              </a:rPr>
              <a:t>Đọc</a:t>
            </a:r>
          </a:p>
        </p:txBody>
      </p:sp>
      <p:sp>
        <p:nvSpPr>
          <p:cNvPr id="13" name="TextBox 12">
            <a:extLst>
              <a:ext uri="{FF2B5EF4-FFF2-40B4-BE49-F238E27FC236}">
                <a16:creationId xmlns:a16="http://schemas.microsoft.com/office/drawing/2014/main" id="{C23E63DC-768B-4B7F-8602-2DA7213691FE}"/>
              </a:ext>
            </a:extLst>
          </p:cNvPr>
          <p:cNvSpPr txBox="1"/>
          <p:nvPr/>
        </p:nvSpPr>
        <p:spPr>
          <a:xfrm>
            <a:off x="485643" y="4554383"/>
            <a:ext cx="1752600" cy="415462"/>
          </a:xfrm>
          <a:prstGeom prst="rect">
            <a:avLst/>
          </a:prstGeom>
          <a:solidFill>
            <a:srgbClr val="F8E2FA"/>
          </a:solidFill>
        </p:spPr>
        <p:txBody>
          <a:bodyPr wrap="square" lIns="91403" tIns="45702" rIns="91403" bIns="45702" rtlCol="0">
            <a:spAutoFit/>
          </a:bodyPr>
          <a:lstStyle/>
          <a:p>
            <a:r>
              <a:rPr lang="en-US" sz="2100" smtClean="0">
                <a:latin typeface="Arial-Rounded" pitchFamily="34" charset="0"/>
                <a:ea typeface="Arial-Rounded" pitchFamily="34" charset="0"/>
                <a:cs typeface="Arial-Rounded" pitchFamily="34" charset="0"/>
              </a:rPr>
              <a:t>Đọc toàn bài</a:t>
            </a:r>
            <a:endParaRPr lang="en-US" sz="2100" dirty="0">
              <a:latin typeface="Arial-Rounded" pitchFamily="34" charset="0"/>
              <a:ea typeface="Arial-Rounded" pitchFamily="34" charset="0"/>
              <a:cs typeface="Arial-Rounded" pitchFamily="34" charset="0"/>
            </a:endParaRPr>
          </a:p>
        </p:txBody>
      </p:sp>
      <p:sp>
        <p:nvSpPr>
          <p:cNvPr id="16" name="Oval 17">
            <a:extLst>
              <a:ext uri="{FF2B5EF4-FFF2-40B4-BE49-F238E27FC236}">
                <a16:creationId xmlns:a16="http://schemas.microsoft.com/office/drawing/2014/main" id="{EA50BBCD-8BB0-45F1-AA12-B2E5C87D5818}"/>
              </a:ext>
            </a:extLst>
          </p:cNvPr>
          <p:cNvSpPr>
            <a:spLocks noChangeArrowheads="1"/>
          </p:cNvSpPr>
          <p:nvPr/>
        </p:nvSpPr>
        <p:spPr bwMode="auto">
          <a:xfrm>
            <a:off x="485643" y="871637"/>
            <a:ext cx="286544" cy="283958"/>
          </a:xfrm>
          <a:prstGeom prst="ellipse">
            <a:avLst/>
          </a:prstGeom>
          <a:solidFill>
            <a:srgbClr val="FFFF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en-US" sz="1500" dirty="0">
                <a:solidFill>
                  <a:srgbClr val="FF0000"/>
                </a:solidFill>
                <a:effectLst>
                  <a:outerShdw blurRad="38100" dist="38100" dir="2700000" algn="tl">
                    <a:srgbClr val="FFFFFF"/>
                  </a:outerShdw>
                </a:effectLst>
              </a:rPr>
              <a:t>1</a:t>
            </a:r>
          </a:p>
        </p:txBody>
      </p:sp>
      <p:sp>
        <p:nvSpPr>
          <p:cNvPr id="17" name="Oval 17">
            <a:extLst>
              <a:ext uri="{FF2B5EF4-FFF2-40B4-BE49-F238E27FC236}">
                <a16:creationId xmlns:a16="http://schemas.microsoft.com/office/drawing/2014/main" id="{5B1678FE-D44F-42B4-A7CA-FC2425870651}"/>
              </a:ext>
            </a:extLst>
          </p:cNvPr>
          <p:cNvSpPr>
            <a:spLocks noChangeArrowheads="1"/>
          </p:cNvSpPr>
          <p:nvPr/>
        </p:nvSpPr>
        <p:spPr bwMode="auto">
          <a:xfrm>
            <a:off x="485643" y="2877307"/>
            <a:ext cx="286544" cy="283958"/>
          </a:xfrm>
          <a:prstGeom prst="ellipse">
            <a:avLst/>
          </a:prstGeom>
          <a:solidFill>
            <a:srgbClr val="FFFF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en-US" sz="1500" dirty="0">
                <a:solidFill>
                  <a:srgbClr val="FF0000"/>
                </a:solidFill>
                <a:effectLst>
                  <a:outerShdw blurRad="38100" dist="38100" dir="2700000" algn="tl">
                    <a:srgbClr val="FFFFFF"/>
                  </a:outerShdw>
                </a:effectLst>
              </a:rPr>
              <a:t>2</a:t>
            </a:r>
          </a:p>
        </p:txBody>
      </p:sp>
      <p:sp>
        <p:nvSpPr>
          <p:cNvPr id="18" name="Oval 17">
            <a:extLst>
              <a:ext uri="{FF2B5EF4-FFF2-40B4-BE49-F238E27FC236}">
                <a16:creationId xmlns:a16="http://schemas.microsoft.com/office/drawing/2014/main" id="{D586904D-02EE-4B35-8E1F-96A655D81FAE}"/>
              </a:ext>
            </a:extLst>
          </p:cNvPr>
          <p:cNvSpPr>
            <a:spLocks noChangeArrowheads="1"/>
          </p:cNvSpPr>
          <p:nvPr/>
        </p:nvSpPr>
        <p:spPr bwMode="auto">
          <a:xfrm>
            <a:off x="4873477" y="870819"/>
            <a:ext cx="286544" cy="283958"/>
          </a:xfrm>
          <a:prstGeom prst="ellipse">
            <a:avLst/>
          </a:prstGeom>
          <a:solidFill>
            <a:srgbClr val="FFFF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en-US" sz="1500" dirty="0">
                <a:solidFill>
                  <a:srgbClr val="FF0000"/>
                </a:solidFill>
                <a:effectLst>
                  <a:outerShdw blurRad="38100" dist="38100" dir="2700000" algn="tl">
                    <a:srgbClr val="FFFFFF"/>
                  </a:outerShdw>
                </a:effectLst>
              </a:rPr>
              <a:t>3</a:t>
            </a:r>
          </a:p>
        </p:txBody>
      </p:sp>
      <p:sp>
        <p:nvSpPr>
          <p:cNvPr id="19" name="Oval 17">
            <a:extLst>
              <a:ext uri="{FF2B5EF4-FFF2-40B4-BE49-F238E27FC236}">
                <a16:creationId xmlns:a16="http://schemas.microsoft.com/office/drawing/2014/main" id="{D5AC913C-8D43-457D-BB71-9C1931BE9B05}"/>
              </a:ext>
            </a:extLst>
          </p:cNvPr>
          <p:cNvSpPr>
            <a:spLocks noChangeArrowheads="1"/>
          </p:cNvSpPr>
          <p:nvPr/>
        </p:nvSpPr>
        <p:spPr bwMode="auto">
          <a:xfrm>
            <a:off x="4873477" y="2856636"/>
            <a:ext cx="286544" cy="275640"/>
          </a:xfrm>
          <a:prstGeom prst="ellipse">
            <a:avLst/>
          </a:prstGeom>
          <a:solidFill>
            <a:srgbClr val="FFFF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en-US" sz="1500" dirty="0">
                <a:solidFill>
                  <a:srgbClr val="FF0000"/>
                </a:solidFill>
                <a:effectLst>
                  <a:outerShdw blurRad="38100" dist="38100" dir="2700000" algn="tl">
                    <a:srgbClr val="FFFFFF"/>
                  </a:outerShdw>
                </a:effectLst>
              </a:rPr>
              <a:t>4</a:t>
            </a:r>
          </a:p>
        </p:txBody>
      </p:sp>
      <p:sp>
        <p:nvSpPr>
          <p:cNvPr id="24" name="TextBox 23"/>
          <p:cNvSpPr txBox="1"/>
          <p:nvPr/>
        </p:nvSpPr>
        <p:spPr>
          <a:xfrm>
            <a:off x="1466850" y="232632"/>
            <a:ext cx="5947064" cy="584727"/>
          </a:xfrm>
          <a:prstGeom prst="rect">
            <a:avLst/>
          </a:prstGeom>
          <a:noFill/>
        </p:spPr>
        <p:txBody>
          <a:bodyPr wrap="square" lIns="91391" tIns="45696" rIns="91391" bIns="45696" rtlCol="0">
            <a:spAutoFit/>
          </a:bodyPr>
          <a:lstStyle/>
          <a:p>
            <a:pPr algn="ctr"/>
            <a:r>
              <a:rPr lang="en-US" sz="3200" b="1" smtClean="0">
                <a:solidFill>
                  <a:srgbClr val="FF0000"/>
                </a:solidFill>
                <a:latin typeface="Arial" panose="020B0604020202020204" pitchFamily="34" charset="0"/>
                <a:ea typeface="Arial-Rounded" pitchFamily="34" charset="0"/>
                <a:cs typeface="Arial" panose="020B0604020202020204" pitchFamily="34" charset="0"/>
              </a:rPr>
              <a:t>Bảy sắc cầu vồng</a:t>
            </a:r>
            <a:endParaRPr lang="en-US" sz="3200" b="1" dirty="0">
              <a:solidFill>
                <a:srgbClr val="FF0000"/>
              </a:solidFill>
              <a:latin typeface="Arial" panose="020B0604020202020204" pitchFamily="34" charset="0"/>
              <a:ea typeface="Arial-Rounded" pitchFamily="34" charset="0"/>
              <a:cs typeface="Arial" panose="020B0604020202020204" pitchFamily="34" charset="0"/>
            </a:endParaRPr>
          </a:p>
        </p:txBody>
      </p:sp>
      <p:sp>
        <p:nvSpPr>
          <p:cNvPr id="25" name="TextBox 24"/>
          <p:cNvSpPr txBox="1"/>
          <p:nvPr/>
        </p:nvSpPr>
        <p:spPr>
          <a:xfrm>
            <a:off x="854224" y="816835"/>
            <a:ext cx="3733800" cy="3554686"/>
          </a:xfrm>
          <a:prstGeom prst="rect">
            <a:avLst/>
          </a:prstGeom>
          <a:noFill/>
        </p:spPr>
        <p:txBody>
          <a:bodyPr wrap="square" lIns="91305" tIns="45654" rIns="91305" bIns="45654" rtlCol="0">
            <a:spAutoFit/>
          </a:bodyPr>
          <a:lstStyle/>
          <a:p>
            <a:pPr algn="just"/>
            <a:r>
              <a:rPr lang="en-US" sz="2500" smtClean="0">
                <a:latin typeface="Arial" pitchFamily="34" charset="0"/>
                <a:ea typeface="Arial-Rounded" pitchFamily="34" charset="0"/>
                <a:cs typeface="Arial" pitchFamily="34" charset="0"/>
              </a:rPr>
              <a:t>Vừa mưa lại nắng</a:t>
            </a:r>
          </a:p>
          <a:p>
            <a:pPr algn="just"/>
            <a:r>
              <a:rPr lang="en-US" sz="2500" smtClean="0">
                <a:latin typeface="Arial" pitchFamily="34" charset="0"/>
                <a:ea typeface="Arial-Rounded" pitchFamily="34" charset="0"/>
                <a:cs typeface="Arial" pitchFamily="34" charset="0"/>
              </a:rPr>
              <a:t>Hay có cầu vồng</a:t>
            </a:r>
          </a:p>
          <a:p>
            <a:pPr algn="just"/>
            <a:r>
              <a:rPr lang="en-US" sz="2500" smtClean="0">
                <a:latin typeface="Arial" pitchFamily="34" charset="0"/>
                <a:ea typeface="Arial-Rounded" pitchFamily="34" charset="0"/>
                <a:cs typeface="Arial" pitchFamily="34" charset="0"/>
              </a:rPr>
              <a:t>Bảy màu tươi thắm</a:t>
            </a:r>
          </a:p>
          <a:p>
            <a:pPr algn="just"/>
            <a:r>
              <a:rPr lang="en-US" sz="2500" smtClean="0">
                <a:latin typeface="Arial" pitchFamily="34" charset="0"/>
                <a:ea typeface="Arial-Rounded" pitchFamily="34" charset="0"/>
                <a:cs typeface="Arial" pitchFamily="34" charset="0"/>
              </a:rPr>
              <a:t>Bé mừng vui trông</a:t>
            </a:r>
          </a:p>
          <a:p>
            <a:pPr algn="just"/>
            <a:endParaRPr lang="en-US" sz="2500">
              <a:latin typeface="Arial" pitchFamily="34" charset="0"/>
              <a:ea typeface="Arial-Rounded" pitchFamily="34" charset="0"/>
              <a:cs typeface="Arial" pitchFamily="34" charset="0"/>
            </a:endParaRPr>
          </a:p>
          <a:p>
            <a:pPr algn="just"/>
            <a:r>
              <a:rPr lang="en-US" sz="2500">
                <a:latin typeface="Arial" pitchFamily="34" charset="0"/>
                <a:ea typeface="Arial-Rounded" pitchFamily="34" charset="0"/>
                <a:cs typeface="Arial" pitchFamily="34" charset="0"/>
              </a:rPr>
              <a:t>Màu đỏ mặt trời</a:t>
            </a:r>
          </a:p>
          <a:p>
            <a:pPr algn="just"/>
            <a:r>
              <a:rPr lang="en-US" sz="2500">
                <a:latin typeface="Arial" pitchFamily="34" charset="0"/>
                <a:ea typeface="Arial-Rounded" pitchFamily="34" charset="0"/>
                <a:cs typeface="Arial" pitchFamily="34" charset="0"/>
              </a:rPr>
              <a:t>Màu cam đu đủ</a:t>
            </a:r>
          </a:p>
          <a:p>
            <a:pPr algn="just"/>
            <a:r>
              <a:rPr lang="en-US" sz="2500">
                <a:latin typeface="Arial" pitchFamily="34" charset="0"/>
                <a:ea typeface="Arial-Rounded" pitchFamily="34" charset="0"/>
                <a:cs typeface="Arial" pitchFamily="34" charset="0"/>
              </a:rPr>
              <a:t>Màu vàng cá bơi</a:t>
            </a:r>
          </a:p>
          <a:p>
            <a:pPr algn="just"/>
            <a:r>
              <a:rPr lang="en-US" sz="2500">
                <a:latin typeface="Arial" pitchFamily="34" charset="0"/>
                <a:ea typeface="Arial-Rounded" pitchFamily="34" charset="0"/>
                <a:cs typeface="Arial" pitchFamily="34" charset="0"/>
              </a:rPr>
              <a:t>Lục kia màu lá</a:t>
            </a:r>
          </a:p>
        </p:txBody>
      </p:sp>
      <p:sp>
        <p:nvSpPr>
          <p:cNvPr id="26" name="TextBox 25"/>
          <p:cNvSpPr txBox="1"/>
          <p:nvPr/>
        </p:nvSpPr>
        <p:spPr>
          <a:xfrm>
            <a:off x="5160021" y="763900"/>
            <a:ext cx="4051300" cy="4324127"/>
          </a:xfrm>
          <a:prstGeom prst="rect">
            <a:avLst/>
          </a:prstGeom>
          <a:noFill/>
        </p:spPr>
        <p:txBody>
          <a:bodyPr wrap="square" lIns="91305" tIns="45654" rIns="91305" bIns="45654" rtlCol="0">
            <a:spAutoFit/>
          </a:bodyPr>
          <a:lstStyle/>
          <a:p>
            <a:pPr algn="just"/>
            <a:r>
              <a:rPr lang="en-US" sz="2500" smtClean="0">
                <a:latin typeface="Arial" pitchFamily="34" charset="0"/>
                <a:ea typeface="Arial-Rounded" pitchFamily="34" charset="0"/>
                <a:cs typeface="Arial" pitchFamily="34" charset="0"/>
              </a:rPr>
              <a:t>Màu lam đám mây</a:t>
            </a:r>
          </a:p>
          <a:p>
            <a:pPr algn="just"/>
            <a:r>
              <a:rPr lang="en-US" sz="2500" smtClean="0">
                <a:latin typeface="Arial" pitchFamily="34" charset="0"/>
                <a:ea typeface="Arial-Rounded" pitchFamily="34" charset="0"/>
                <a:cs typeface="Arial" pitchFamily="34" charset="0"/>
              </a:rPr>
              <a:t>Màu chàm áo mẹ</a:t>
            </a:r>
          </a:p>
          <a:p>
            <a:pPr algn="just"/>
            <a:r>
              <a:rPr lang="en-US" sz="2500" smtClean="0">
                <a:latin typeface="Arial" pitchFamily="34" charset="0"/>
                <a:ea typeface="Arial-Rounded" pitchFamily="34" charset="0"/>
                <a:cs typeface="Arial" pitchFamily="34" charset="0"/>
              </a:rPr>
              <a:t>Màu tím hoa sim</a:t>
            </a:r>
          </a:p>
          <a:p>
            <a:pPr algn="just"/>
            <a:r>
              <a:rPr lang="en-US" sz="2500">
                <a:latin typeface="Arial" pitchFamily="34" charset="0"/>
                <a:ea typeface="Arial-Rounded" pitchFamily="34" charset="0"/>
                <a:cs typeface="Arial" pitchFamily="34" charset="0"/>
              </a:rPr>
              <a:t>B</a:t>
            </a:r>
            <a:r>
              <a:rPr lang="en-US" sz="2500" smtClean="0">
                <a:latin typeface="Arial" pitchFamily="34" charset="0"/>
                <a:ea typeface="Arial-Rounded" pitchFamily="34" charset="0"/>
                <a:cs typeface="Arial" pitchFamily="34" charset="0"/>
              </a:rPr>
              <a:t>ảy màu yêu thế.</a:t>
            </a:r>
          </a:p>
          <a:p>
            <a:pPr algn="just"/>
            <a:endParaRPr lang="en-US" sz="2500">
              <a:latin typeface="Arial" pitchFamily="34" charset="0"/>
              <a:ea typeface="Arial-Rounded" pitchFamily="34" charset="0"/>
              <a:cs typeface="Arial" pitchFamily="34" charset="0"/>
            </a:endParaRPr>
          </a:p>
          <a:p>
            <a:pPr algn="just"/>
            <a:r>
              <a:rPr lang="en-US" sz="2500" smtClean="0">
                <a:latin typeface="Arial" pitchFamily="34" charset="0"/>
                <a:ea typeface="Arial-Rounded" pitchFamily="34" charset="0"/>
                <a:cs typeface="Arial" pitchFamily="34" charset="0"/>
              </a:rPr>
              <a:t>Cầu vồng ẩn hiện</a:t>
            </a:r>
          </a:p>
          <a:p>
            <a:pPr algn="just"/>
            <a:r>
              <a:rPr lang="en-US" sz="2500" smtClean="0">
                <a:latin typeface="Arial" pitchFamily="34" charset="0"/>
                <a:ea typeface="Arial-Rounded" pitchFamily="34" charset="0"/>
                <a:cs typeface="Arial" pitchFamily="34" charset="0"/>
              </a:rPr>
              <a:t>Rồi lại tan mau</a:t>
            </a:r>
          </a:p>
          <a:p>
            <a:pPr algn="just"/>
            <a:r>
              <a:rPr lang="en-US" sz="2500" smtClean="0">
                <a:latin typeface="Arial" pitchFamily="34" charset="0"/>
                <a:ea typeface="Arial-Rounded" pitchFamily="34" charset="0"/>
                <a:cs typeface="Arial" pitchFamily="34" charset="0"/>
              </a:rPr>
              <a:t>Đất trời bừng tỉnh</a:t>
            </a:r>
          </a:p>
          <a:p>
            <a:pPr algn="just"/>
            <a:r>
              <a:rPr lang="en-US" sz="2500" smtClean="0">
                <a:latin typeface="Arial" pitchFamily="34" charset="0"/>
                <a:ea typeface="Arial-Rounded" pitchFamily="34" charset="0"/>
                <a:cs typeface="Arial" pitchFamily="34" charset="0"/>
              </a:rPr>
              <a:t>Sau cơn mưa rào.</a:t>
            </a:r>
          </a:p>
          <a:p>
            <a:pPr algn="just"/>
            <a:r>
              <a:rPr lang="en-US" sz="2500" smtClean="0">
                <a:latin typeface="Arial" pitchFamily="34" charset="0"/>
                <a:ea typeface="Arial-Rounded" pitchFamily="34" charset="0"/>
                <a:cs typeface="Arial" pitchFamily="34" charset="0"/>
              </a:rPr>
              <a:t>              </a:t>
            </a:r>
            <a:r>
              <a:rPr lang="en-US" sz="2000" smtClean="0">
                <a:latin typeface="Arial" pitchFamily="34" charset="0"/>
                <a:ea typeface="Arial-Rounded" pitchFamily="34" charset="0"/>
                <a:cs typeface="Arial" pitchFamily="34" charset="0"/>
              </a:rPr>
              <a:t>(Ngọc Hà)</a:t>
            </a:r>
          </a:p>
          <a:p>
            <a:pPr algn="just"/>
            <a:endParaRPr lang="en-US" sz="25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4268913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9">
            <a:extLst>
              <a:ext uri="{FF2B5EF4-FFF2-40B4-BE49-F238E27FC236}">
                <a16:creationId xmlns:a16="http://schemas.microsoft.com/office/drawing/2014/main" id="{76E55083-9F83-43FA-8CA6-81FD24AE3914}"/>
              </a:ext>
            </a:extLst>
          </p:cNvPr>
          <p:cNvSpPr/>
          <p:nvPr/>
        </p:nvSpPr>
        <p:spPr>
          <a:xfrm>
            <a:off x="1" y="309379"/>
            <a:ext cx="4081346" cy="1405533"/>
          </a:xfrm>
          <a:prstGeom prst="cloud">
            <a:avLst/>
          </a:prstGeom>
          <a:solidFill>
            <a:schemeClr val="accent4">
              <a:lumMod val="20000"/>
              <a:lumOff val="80000"/>
            </a:schemeClr>
          </a:solidFill>
        </p:spPr>
        <p:txBody>
          <a:bodyPr wrap="square">
            <a:spAutoFit/>
          </a:bodyPr>
          <a:lstStyle/>
          <a:p>
            <a:pPr algn="ctr" defTabSz="685783">
              <a:defRPr/>
            </a:pPr>
            <a:r>
              <a:rPr lang="en-US" altLang="zh-CN" sz="2700" b="1" kern="0" dirty="0" err="1">
                <a:solidFill>
                  <a:srgbClr val="FF0000"/>
                </a:solidFill>
                <a:latin typeface="+mj-lt"/>
                <a:ea typeface="inpin heiti" charset="-122"/>
                <a:cs typeface="Calibri" panose="020F0502020204030204" pitchFamily="34" charset="0"/>
                <a:sym typeface="Arial"/>
              </a:rPr>
              <a:t>Luyện</a:t>
            </a:r>
            <a:r>
              <a:rPr lang="en-US" altLang="zh-CN" sz="2700" b="1" kern="0" dirty="0">
                <a:solidFill>
                  <a:srgbClr val="FF0000"/>
                </a:solidFill>
                <a:latin typeface="+mj-lt"/>
                <a:ea typeface="inpin heiti" charset="-122"/>
                <a:cs typeface="Calibri" panose="020F0502020204030204" pitchFamily="34" charset="0"/>
                <a:sym typeface="Arial"/>
              </a:rPr>
              <a:t> </a:t>
            </a:r>
            <a:r>
              <a:rPr lang="en-US" altLang="zh-CN" sz="2700" b="1" kern="0" dirty="0" err="1">
                <a:solidFill>
                  <a:srgbClr val="FF0000"/>
                </a:solidFill>
                <a:latin typeface="+mj-lt"/>
                <a:ea typeface="inpin heiti" charset="-122"/>
                <a:cs typeface="Calibri" panose="020F0502020204030204" pitchFamily="34" charset="0"/>
                <a:sym typeface="Arial"/>
              </a:rPr>
              <a:t>đọc</a:t>
            </a:r>
            <a:r>
              <a:rPr lang="en-US" altLang="zh-CN" sz="2700" b="1" kern="0" dirty="0">
                <a:solidFill>
                  <a:srgbClr val="FF0000"/>
                </a:solidFill>
                <a:latin typeface="+mj-lt"/>
                <a:ea typeface="inpin heiti" charset="-122"/>
                <a:cs typeface="Calibri" panose="020F0502020204030204" pitchFamily="34" charset="0"/>
                <a:sym typeface="Arial"/>
              </a:rPr>
              <a:t> </a:t>
            </a:r>
            <a:r>
              <a:rPr lang="en-US" altLang="zh-CN" sz="2700" b="1" kern="0" dirty="0" err="1">
                <a:solidFill>
                  <a:srgbClr val="FF0000"/>
                </a:solidFill>
                <a:latin typeface="+mj-lt"/>
                <a:ea typeface="inpin heiti" charset="-122"/>
                <a:cs typeface="Calibri" panose="020F0502020204030204" pitchFamily="34" charset="0"/>
                <a:sym typeface="Arial"/>
              </a:rPr>
              <a:t>toàn</a:t>
            </a:r>
            <a:r>
              <a:rPr lang="en-US" altLang="zh-CN" sz="2700" b="1" kern="0" dirty="0">
                <a:solidFill>
                  <a:srgbClr val="FF0000"/>
                </a:solidFill>
                <a:latin typeface="+mj-lt"/>
                <a:ea typeface="inpin heiti" charset="-122"/>
                <a:cs typeface="Calibri" panose="020F0502020204030204" pitchFamily="34" charset="0"/>
                <a:sym typeface="Arial"/>
              </a:rPr>
              <a:t> </a:t>
            </a:r>
            <a:r>
              <a:rPr lang="en-US" altLang="zh-CN" sz="2700" b="1" kern="0" dirty="0" err="1">
                <a:solidFill>
                  <a:srgbClr val="FF0000"/>
                </a:solidFill>
                <a:latin typeface="+mj-lt"/>
                <a:ea typeface="inpin heiti" charset="-122"/>
                <a:cs typeface="Calibri" panose="020F0502020204030204" pitchFamily="34" charset="0"/>
                <a:sym typeface="Arial"/>
              </a:rPr>
              <a:t>bài</a:t>
            </a:r>
            <a:endParaRPr lang="zh-CN" altLang="en-US" sz="2700" b="1" kern="0" dirty="0">
              <a:solidFill>
                <a:srgbClr val="FF0000"/>
              </a:solidFill>
              <a:latin typeface="+mj-lt"/>
              <a:ea typeface="inpin heiti" charset="-122"/>
              <a:cs typeface="Calibri" panose="020F0502020204030204" pitchFamily="34" charset="0"/>
              <a:sym typeface="Arial"/>
            </a:endParaRPr>
          </a:p>
        </p:txBody>
      </p:sp>
      <p:grpSp>
        <p:nvGrpSpPr>
          <p:cNvPr id="3" name="Group 2">
            <a:extLst>
              <a:ext uri="{FF2B5EF4-FFF2-40B4-BE49-F238E27FC236}">
                <a16:creationId xmlns:a16="http://schemas.microsoft.com/office/drawing/2014/main" id="{A7898B2C-4096-425A-B32A-7BD0A3483362}"/>
              </a:ext>
            </a:extLst>
          </p:cNvPr>
          <p:cNvGrpSpPr/>
          <p:nvPr/>
        </p:nvGrpSpPr>
        <p:grpSpPr>
          <a:xfrm>
            <a:off x="2383061" y="1163491"/>
            <a:ext cx="4972542" cy="3440237"/>
            <a:chOff x="4157490" y="498269"/>
            <a:chExt cx="6195713" cy="4652729"/>
          </a:xfrm>
        </p:grpSpPr>
        <p:grpSp>
          <p:nvGrpSpPr>
            <p:cNvPr id="4" name="Group 3">
              <a:extLst>
                <a:ext uri="{FF2B5EF4-FFF2-40B4-BE49-F238E27FC236}">
                  <a16:creationId xmlns:a16="http://schemas.microsoft.com/office/drawing/2014/main" id="{F63EDA50-719B-443F-B6A6-F0172920DB6A}"/>
                </a:ext>
              </a:extLst>
            </p:cNvPr>
            <p:cNvGrpSpPr/>
            <p:nvPr/>
          </p:nvGrpSpPr>
          <p:grpSpPr>
            <a:xfrm>
              <a:off x="4157490" y="498269"/>
              <a:ext cx="6195713" cy="4652729"/>
              <a:chOff x="4125651" y="476858"/>
              <a:chExt cx="6195713" cy="4652729"/>
            </a:xfrm>
          </p:grpSpPr>
          <p:grpSp>
            <p:nvGrpSpPr>
              <p:cNvPr id="6" name="Group 5">
                <a:extLst>
                  <a:ext uri="{FF2B5EF4-FFF2-40B4-BE49-F238E27FC236}">
                    <a16:creationId xmlns:a16="http://schemas.microsoft.com/office/drawing/2014/main" id="{7B3FE549-54A8-4025-9F0B-8263DB12DFF8}"/>
                  </a:ext>
                </a:extLst>
              </p:cNvPr>
              <p:cNvGrpSpPr/>
              <p:nvPr/>
            </p:nvGrpSpPr>
            <p:grpSpPr>
              <a:xfrm>
                <a:off x="4125651" y="476858"/>
                <a:ext cx="6138785" cy="3613638"/>
                <a:chOff x="7603399" y="2452420"/>
                <a:chExt cx="3825558" cy="2575006"/>
              </a:xfrm>
            </p:grpSpPr>
            <p:grpSp>
              <p:nvGrpSpPr>
                <p:cNvPr id="11" name="Group 10">
                  <a:extLst>
                    <a:ext uri="{FF2B5EF4-FFF2-40B4-BE49-F238E27FC236}">
                      <a16:creationId xmlns:a16="http://schemas.microsoft.com/office/drawing/2014/main" id="{41BDED7B-44FF-4BAD-9BCE-A90CB3FE7012}"/>
                    </a:ext>
                  </a:extLst>
                </p:cNvPr>
                <p:cNvGrpSpPr/>
                <p:nvPr/>
              </p:nvGrpSpPr>
              <p:grpSpPr>
                <a:xfrm>
                  <a:off x="7603399" y="2452420"/>
                  <a:ext cx="3825558" cy="1887473"/>
                  <a:chOff x="8047282" y="19819"/>
                  <a:chExt cx="3825558" cy="1887473"/>
                </a:xfrm>
              </p:grpSpPr>
              <p:grpSp>
                <p:nvGrpSpPr>
                  <p:cNvPr id="17" name="Group 16">
                    <a:extLst>
                      <a:ext uri="{FF2B5EF4-FFF2-40B4-BE49-F238E27FC236}">
                        <a16:creationId xmlns:a16="http://schemas.microsoft.com/office/drawing/2014/main" id="{12DF79A6-2DD3-4044-9872-509E28950DD0}"/>
                      </a:ext>
                    </a:extLst>
                  </p:cNvPr>
                  <p:cNvGrpSpPr/>
                  <p:nvPr/>
                </p:nvGrpSpPr>
                <p:grpSpPr>
                  <a:xfrm>
                    <a:off x="8047282" y="615259"/>
                    <a:ext cx="3825558" cy="1292033"/>
                    <a:chOff x="8047282" y="615259"/>
                    <a:chExt cx="3825558" cy="1292033"/>
                  </a:xfrm>
                </p:grpSpPr>
                <p:grpSp>
                  <p:nvGrpSpPr>
                    <p:cNvPr id="19" name="Group 18">
                      <a:extLst>
                        <a:ext uri="{FF2B5EF4-FFF2-40B4-BE49-F238E27FC236}">
                          <a16:creationId xmlns:a16="http://schemas.microsoft.com/office/drawing/2014/main" id="{8400BD3F-C845-4E49-8EFC-942E126BA897}"/>
                        </a:ext>
                      </a:extLst>
                    </p:cNvPr>
                    <p:cNvGrpSpPr/>
                    <p:nvPr/>
                  </p:nvGrpSpPr>
                  <p:grpSpPr>
                    <a:xfrm>
                      <a:off x="8063311" y="1374500"/>
                      <a:ext cx="2127217" cy="532792"/>
                      <a:chOff x="7556741" y="369679"/>
                      <a:chExt cx="1713766" cy="410161"/>
                    </a:xfrm>
                  </p:grpSpPr>
                  <p:sp>
                    <p:nvSpPr>
                      <p:cNvPr id="30" name="Rectangle: Rounded Corners 29">
                        <a:extLst>
                          <a:ext uri="{FF2B5EF4-FFF2-40B4-BE49-F238E27FC236}">
                            <a16:creationId xmlns:a16="http://schemas.microsoft.com/office/drawing/2014/main" id="{AE10DA4D-F125-49D2-B94C-49ADE8209C41}"/>
                          </a:ext>
                        </a:extLst>
                      </p:cNvPr>
                      <p:cNvSpPr/>
                      <p:nvPr/>
                    </p:nvSpPr>
                    <p:spPr>
                      <a:xfrm>
                        <a:off x="7733090" y="371077"/>
                        <a:ext cx="1537417" cy="398416"/>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vi-VN" b="1" dirty="0">
                            <a:solidFill>
                              <a:prstClr val="black"/>
                            </a:solidFill>
                            <a:latin typeface="+mj-lt"/>
                            <a:ea typeface="Arial-Rounded" panose="020B0500000000000000" pitchFamily="34" charset="0"/>
                            <a:cs typeface="Arial-Rounded" panose="020B0500000000000000" pitchFamily="34" charset="0"/>
                          </a:rPr>
                          <a:t>Đọc to, rõ</a:t>
                        </a:r>
                        <a:endParaRPr lang="en-US" b="1" dirty="0">
                          <a:solidFill>
                            <a:prstClr val="black"/>
                          </a:solidFill>
                          <a:latin typeface="+mj-lt"/>
                          <a:ea typeface="Arial-Rounded" panose="020B0500000000000000" pitchFamily="34" charset="0"/>
                          <a:cs typeface="Arial-Rounded" panose="020B0500000000000000" pitchFamily="34" charset="0"/>
                        </a:endParaRPr>
                      </a:p>
                    </p:txBody>
                  </p:sp>
                  <p:sp>
                    <p:nvSpPr>
                      <p:cNvPr id="31" name="Oval 30">
                        <a:extLst>
                          <a:ext uri="{FF2B5EF4-FFF2-40B4-BE49-F238E27FC236}">
                            <a16:creationId xmlns:a16="http://schemas.microsoft.com/office/drawing/2014/main" id="{A21AFE9F-E357-4BA6-96FE-4264DD76A207}"/>
                          </a:ext>
                        </a:extLst>
                      </p:cNvPr>
                      <p:cNvSpPr/>
                      <p:nvPr/>
                    </p:nvSpPr>
                    <p:spPr>
                      <a:xfrm>
                        <a:off x="7556741" y="369679"/>
                        <a:ext cx="352697" cy="410161"/>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vi-VN" dirty="0">
                            <a:solidFill>
                              <a:prstClr val="black"/>
                            </a:solidFill>
                            <a:latin typeface="+mj-lt"/>
                            <a:ea typeface="Arial-Rounded" panose="020B0500000000000000" pitchFamily="34" charset="0"/>
                            <a:cs typeface="Arial-Rounded" panose="020B0500000000000000" pitchFamily="34" charset="0"/>
                          </a:rPr>
                          <a:t>2</a:t>
                        </a:r>
                        <a:endParaRPr lang="en-US" dirty="0">
                          <a:solidFill>
                            <a:prstClr val="black"/>
                          </a:solidFill>
                          <a:latin typeface="+mj-lt"/>
                          <a:ea typeface="Arial-Rounded" panose="020B0500000000000000" pitchFamily="34" charset="0"/>
                          <a:cs typeface="Arial-Rounded" panose="020B0500000000000000" pitchFamily="34" charset="0"/>
                        </a:endParaRPr>
                      </a:p>
                    </p:txBody>
                  </p:sp>
                </p:grpSp>
                <p:grpSp>
                  <p:nvGrpSpPr>
                    <p:cNvPr id="20" name="Group 19">
                      <a:extLst>
                        <a:ext uri="{FF2B5EF4-FFF2-40B4-BE49-F238E27FC236}">
                          <a16:creationId xmlns:a16="http://schemas.microsoft.com/office/drawing/2014/main" id="{F83F7566-8DEB-4B0E-A48F-DB93FA001C84}"/>
                        </a:ext>
                      </a:extLst>
                    </p:cNvPr>
                    <p:cNvGrpSpPr/>
                    <p:nvPr/>
                  </p:nvGrpSpPr>
                  <p:grpSpPr>
                    <a:xfrm>
                      <a:off x="8047282" y="615259"/>
                      <a:ext cx="3799319" cy="532791"/>
                      <a:chOff x="8047282" y="615259"/>
                      <a:chExt cx="3799319" cy="532791"/>
                    </a:xfrm>
                  </p:grpSpPr>
                  <p:grpSp>
                    <p:nvGrpSpPr>
                      <p:cNvPr id="24" name="Group 23">
                        <a:extLst>
                          <a:ext uri="{FF2B5EF4-FFF2-40B4-BE49-F238E27FC236}">
                            <a16:creationId xmlns:a16="http://schemas.microsoft.com/office/drawing/2014/main" id="{677CD39E-368F-45F5-A173-80D1E7DAD3EE}"/>
                          </a:ext>
                        </a:extLst>
                      </p:cNvPr>
                      <p:cNvGrpSpPr/>
                      <p:nvPr/>
                    </p:nvGrpSpPr>
                    <p:grpSpPr>
                      <a:xfrm>
                        <a:off x="8047282" y="615259"/>
                        <a:ext cx="2135285" cy="532791"/>
                        <a:chOff x="7543830" y="291306"/>
                        <a:chExt cx="1720267" cy="410161"/>
                      </a:xfrm>
                    </p:grpSpPr>
                    <p:sp>
                      <p:nvSpPr>
                        <p:cNvPr id="28" name="Rectangle: Rounded Corners 27">
                          <a:extLst>
                            <a:ext uri="{FF2B5EF4-FFF2-40B4-BE49-F238E27FC236}">
                              <a16:creationId xmlns:a16="http://schemas.microsoft.com/office/drawing/2014/main" id="{8AED9F6C-CCAB-4414-9B26-9961F735CFC5}"/>
                            </a:ext>
                          </a:extLst>
                        </p:cNvPr>
                        <p:cNvSpPr/>
                        <p:nvPr/>
                      </p:nvSpPr>
                      <p:spPr>
                        <a:xfrm>
                          <a:off x="7726679" y="303051"/>
                          <a:ext cx="1537418" cy="398416"/>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vi-VN" b="1" dirty="0">
                              <a:solidFill>
                                <a:prstClr val="black"/>
                              </a:solidFill>
                              <a:latin typeface="+mj-lt"/>
                              <a:ea typeface="Arial-Rounded" panose="020B0500000000000000" pitchFamily="34" charset="0"/>
                              <a:cs typeface="Arial-Rounded" panose="020B0500000000000000" pitchFamily="34" charset="0"/>
                            </a:rPr>
                            <a:t>Đọc đúng</a:t>
                          </a:r>
                          <a:endParaRPr lang="en-US" b="1" dirty="0">
                            <a:solidFill>
                              <a:prstClr val="black"/>
                            </a:solidFill>
                            <a:latin typeface="+mj-lt"/>
                            <a:ea typeface="Arial-Rounded" panose="020B0500000000000000" pitchFamily="34" charset="0"/>
                            <a:cs typeface="Arial-Rounded" panose="020B0500000000000000" pitchFamily="34" charset="0"/>
                          </a:endParaRPr>
                        </a:p>
                      </p:txBody>
                    </p:sp>
                    <p:sp>
                      <p:nvSpPr>
                        <p:cNvPr id="29" name="Oval 28">
                          <a:extLst>
                            <a:ext uri="{FF2B5EF4-FFF2-40B4-BE49-F238E27FC236}">
                              <a16:creationId xmlns:a16="http://schemas.microsoft.com/office/drawing/2014/main" id="{F5727FDA-B306-4295-9733-33CF8FFDEAA2}"/>
                            </a:ext>
                          </a:extLst>
                        </p:cNvPr>
                        <p:cNvSpPr/>
                        <p:nvPr/>
                      </p:nvSpPr>
                      <p:spPr>
                        <a:xfrm>
                          <a:off x="7543830" y="291306"/>
                          <a:ext cx="352697" cy="410161"/>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vi-VN" b="1" dirty="0">
                              <a:solidFill>
                                <a:prstClr val="black"/>
                              </a:solidFill>
                              <a:latin typeface="+mj-lt"/>
                              <a:ea typeface="Arial-Rounded" panose="020B0500000000000000" pitchFamily="34" charset="0"/>
                              <a:cs typeface="Arial-Rounded" panose="020B0500000000000000" pitchFamily="34" charset="0"/>
                            </a:rPr>
                            <a:t>1</a:t>
                          </a:r>
                          <a:endParaRPr lang="en-US" b="1" dirty="0">
                            <a:solidFill>
                              <a:prstClr val="black"/>
                            </a:solidFill>
                            <a:latin typeface="+mj-lt"/>
                            <a:ea typeface="Arial-Rounded" panose="020B0500000000000000" pitchFamily="34" charset="0"/>
                            <a:cs typeface="Arial-Rounded" panose="020B0500000000000000" pitchFamily="34" charset="0"/>
                          </a:endParaRPr>
                        </a:p>
                      </p:txBody>
                    </p:sp>
                  </p:grpSp>
                  <p:pic>
                    <p:nvPicPr>
                      <p:cNvPr id="25" name="Picture 24">
                        <a:extLst>
                          <a:ext uri="{FF2B5EF4-FFF2-40B4-BE49-F238E27FC236}">
                            <a16:creationId xmlns:a16="http://schemas.microsoft.com/office/drawing/2014/main" id="{B27B76E7-2CDE-4625-BD09-B95EA8FD64B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13393" t="11959" r="12989" b="11919"/>
                      <a:stretch/>
                    </p:blipFill>
                    <p:spPr>
                      <a:xfrm>
                        <a:off x="10190529" y="681951"/>
                        <a:ext cx="502382" cy="399405"/>
                      </a:xfrm>
                      <a:prstGeom prst="rect">
                        <a:avLst/>
                      </a:prstGeom>
                    </p:spPr>
                  </p:pic>
                  <p:pic>
                    <p:nvPicPr>
                      <p:cNvPr id="26" name="Picture 25">
                        <a:extLst>
                          <a:ext uri="{FF2B5EF4-FFF2-40B4-BE49-F238E27FC236}">
                            <a16:creationId xmlns:a16="http://schemas.microsoft.com/office/drawing/2014/main" id="{0605BEB7-F8E3-4C84-9AD2-E0E2A07AAB4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13393" t="11959" r="12989" b="11919"/>
                      <a:stretch/>
                    </p:blipFill>
                    <p:spPr>
                      <a:xfrm>
                        <a:off x="10767374" y="681950"/>
                        <a:ext cx="502382" cy="399405"/>
                      </a:xfrm>
                      <a:prstGeom prst="rect">
                        <a:avLst/>
                      </a:prstGeom>
                    </p:spPr>
                  </p:pic>
                  <p:pic>
                    <p:nvPicPr>
                      <p:cNvPr id="27" name="Picture 26">
                        <a:extLst>
                          <a:ext uri="{FF2B5EF4-FFF2-40B4-BE49-F238E27FC236}">
                            <a16:creationId xmlns:a16="http://schemas.microsoft.com/office/drawing/2014/main" id="{E2DAB479-E963-4C89-B39F-95CFABAB573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13393" t="11959" r="12989" b="11919"/>
                      <a:stretch/>
                    </p:blipFill>
                    <p:spPr>
                      <a:xfrm>
                        <a:off x="11344219" y="689579"/>
                        <a:ext cx="502382" cy="399405"/>
                      </a:xfrm>
                      <a:prstGeom prst="rect">
                        <a:avLst/>
                      </a:prstGeom>
                    </p:spPr>
                  </p:pic>
                </p:grpSp>
                <p:pic>
                  <p:nvPicPr>
                    <p:cNvPr id="21" name="Picture 20">
                      <a:extLst>
                        <a:ext uri="{FF2B5EF4-FFF2-40B4-BE49-F238E27FC236}">
                          <a16:creationId xmlns:a16="http://schemas.microsoft.com/office/drawing/2014/main" id="{E32EFDC5-6045-42F3-95E9-AD4A7A07633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13393" t="11959" r="12989" b="11919"/>
                    <a:stretch/>
                  </p:blipFill>
                  <p:spPr>
                    <a:xfrm>
                      <a:off x="10216768" y="1331970"/>
                      <a:ext cx="502382" cy="399405"/>
                    </a:xfrm>
                    <a:prstGeom prst="rect">
                      <a:avLst/>
                    </a:prstGeom>
                  </p:spPr>
                </p:pic>
                <p:pic>
                  <p:nvPicPr>
                    <p:cNvPr id="22" name="Picture 21">
                      <a:extLst>
                        <a:ext uri="{FF2B5EF4-FFF2-40B4-BE49-F238E27FC236}">
                          <a16:creationId xmlns:a16="http://schemas.microsoft.com/office/drawing/2014/main" id="{942F29F8-9620-4953-9632-9B6DF6B46A0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13393" t="11959" r="12989" b="11919"/>
                    <a:stretch/>
                  </p:blipFill>
                  <p:spPr>
                    <a:xfrm>
                      <a:off x="10793613" y="1331969"/>
                      <a:ext cx="502382" cy="399405"/>
                    </a:xfrm>
                    <a:prstGeom prst="rect">
                      <a:avLst/>
                    </a:prstGeom>
                  </p:spPr>
                </p:pic>
                <p:pic>
                  <p:nvPicPr>
                    <p:cNvPr id="23" name="Picture 22">
                      <a:extLst>
                        <a:ext uri="{FF2B5EF4-FFF2-40B4-BE49-F238E27FC236}">
                          <a16:creationId xmlns:a16="http://schemas.microsoft.com/office/drawing/2014/main" id="{BE40A658-C868-4CB8-880D-9C2A7E3BB42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13393" t="11959" r="12989" b="11919"/>
                    <a:stretch/>
                  </p:blipFill>
                  <p:spPr>
                    <a:xfrm>
                      <a:off x="11370458" y="1339598"/>
                      <a:ext cx="502382" cy="399405"/>
                    </a:xfrm>
                    <a:prstGeom prst="rect">
                      <a:avLst/>
                    </a:prstGeom>
                  </p:spPr>
                </p:pic>
              </p:grpSp>
              <p:sp>
                <p:nvSpPr>
                  <p:cNvPr id="18" name="TextBox 17">
                    <a:extLst>
                      <a:ext uri="{FF2B5EF4-FFF2-40B4-BE49-F238E27FC236}">
                        <a16:creationId xmlns:a16="http://schemas.microsoft.com/office/drawing/2014/main" id="{C8B56705-586B-44EB-8E1F-EFC2BBF2170F}"/>
                      </a:ext>
                    </a:extLst>
                  </p:cNvPr>
                  <p:cNvSpPr txBox="1"/>
                  <p:nvPr/>
                </p:nvSpPr>
                <p:spPr>
                  <a:xfrm>
                    <a:off x="8963815" y="19819"/>
                    <a:ext cx="2199707" cy="489409"/>
                  </a:xfrm>
                  <a:prstGeom prst="rect">
                    <a:avLst/>
                  </a:prstGeom>
                  <a:noFill/>
                </p:spPr>
                <p:txBody>
                  <a:bodyPr wrap="none" rtlCol="0">
                    <a:spAutoFit/>
                  </a:bodyPr>
                  <a:lstStyle/>
                  <a:p>
                    <a:pPr defTabSz="685783">
                      <a:defRPr/>
                    </a:pPr>
                    <a:r>
                      <a:rPr lang="vi-VN" sz="2700" b="1" dirty="0">
                        <a:solidFill>
                          <a:srgbClr val="ED7D31">
                            <a:lumMod val="50000"/>
                          </a:srgbClr>
                        </a:solidFill>
                        <a:latin typeface="+mj-lt"/>
                        <a:ea typeface="Arial-Rounded" panose="020B0500000000000000" pitchFamily="34" charset="0"/>
                        <a:cs typeface="Arial-Rounded" panose="020B0500000000000000" pitchFamily="34" charset="0"/>
                      </a:rPr>
                      <a:t>Tiêu chí đánh giá </a:t>
                    </a:r>
                    <a:endParaRPr lang="en-US" sz="2700" b="1" dirty="0">
                      <a:solidFill>
                        <a:srgbClr val="ED7D31">
                          <a:lumMod val="50000"/>
                        </a:srgbClr>
                      </a:solidFill>
                      <a:latin typeface="+mj-lt"/>
                      <a:ea typeface="Arial-Rounded" panose="020B0500000000000000" pitchFamily="34" charset="0"/>
                      <a:cs typeface="Arial-Rounded" panose="020B0500000000000000" pitchFamily="34" charset="0"/>
                    </a:endParaRPr>
                  </a:p>
                </p:txBody>
              </p:sp>
            </p:grpSp>
            <p:sp>
              <p:nvSpPr>
                <p:cNvPr id="12" name="Rectangle: Rounded Corners 11">
                  <a:extLst>
                    <a:ext uri="{FF2B5EF4-FFF2-40B4-BE49-F238E27FC236}">
                      <a16:creationId xmlns:a16="http://schemas.microsoft.com/office/drawing/2014/main" id="{A6F4C10D-5D4E-41E4-A1F8-55937E298E17}"/>
                    </a:ext>
                  </a:extLst>
                </p:cNvPr>
                <p:cNvSpPr/>
                <p:nvPr/>
              </p:nvSpPr>
              <p:spPr>
                <a:xfrm>
                  <a:off x="7907204" y="4509891"/>
                  <a:ext cx="1839444" cy="517535"/>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vi-VN" b="1" dirty="0">
                      <a:solidFill>
                        <a:prstClr val="black"/>
                      </a:solidFill>
                      <a:latin typeface="+mj-lt"/>
                      <a:ea typeface="Arial-Rounded" panose="020B0500000000000000" pitchFamily="34" charset="0"/>
                      <a:cs typeface="Arial-Rounded" panose="020B0500000000000000" pitchFamily="34" charset="0"/>
                    </a:rPr>
                    <a:t>Ngắt, nghỉ đúng chỗ </a:t>
                  </a:r>
                  <a:endParaRPr lang="en-US" b="1" dirty="0">
                    <a:solidFill>
                      <a:prstClr val="black"/>
                    </a:solidFill>
                    <a:latin typeface="+mj-lt"/>
                    <a:ea typeface="Arial-Rounded" panose="020B0500000000000000" pitchFamily="34" charset="0"/>
                    <a:cs typeface="Arial-Rounded" panose="020B0500000000000000" pitchFamily="34" charset="0"/>
                  </a:endParaRPr>
                </a:p>
              </p:txBody>
            </p:sp>
            <p:sp>
              <p:nvSpPr>
                <p:cNvPr id="13" name="Oval 12">
                  <a:extLst>
                    <a:ext uri="{FF2B5EF4-FFF2-40B4-BE49-F238E27FC236}">
                      <a16:creationId xmlns:a16="http://schemas.microsoft.com/office/drawing/2014/main" id="{189364EF-020E-44F6-B4FE-95B4F572A33E}"/>
                    </a:ext>
                  </a:extLst>
                </p:cNvPr>
                <p:cNvSpPr/>
                <p:nvPr/>
              </p:nvSpPr>
              <p:spPr>
                <a:xfrm>
                  <a:off x="7611469" y="4494634"/>
                  <a:ext cx="437786" cy="532792"/>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vi-VN" b="1" dirty="0">
                      <a:solidFill>
                        <a:prstClr val="black"/>
                      </a:solidFill>
                      <a:latin typeface="+mj-lt"/>
                      <a:ea typeface="Arial-Rounded" panose="020B0500000000000000" pitchFamily="34" charset="0"/>
                      <a:cs typeface="Arial-Rounded" panose="020B0500000000000000" pitchFamily="34" charset="0"/>
                    </a:rPr>
                    <a:t>3</a:t>
                  </a:r>
                  <a:endParaRPr lang="en-US" b="1" dirty="0">
                    <a:solidFill>
                      <a:prstClr val="black"/>
                    </a:solidFill>
                    <a:latin typeface="+mj-lt"/>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346D41CF-27B4-4CE6-A29F-0E135D341CE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13393" t="11959" r="12989" b="11919"/>
                <a:stretch/>
              </p:blipFill>
              <p:spPr>
                <a:xfrm>
                  <a:off x="9772885" y="4553909"/>
                  <a:ext cx="502382" cy="399405"/>
                </a:xfrm>
                <a:prstGeom prst="rect">
                  <a:avLst/>
                </a:prstGeom>
              </p:spPr>
            </p:pic>
            <p:pic>
              <p:nvPicPr>
                <p:cNvPr id="15" name="Picture 14">
                  <a:extLst>
                    <a:ext uri="{FF2B5EF4-FFF2-40B4-BE49-F238E27FC236}">
                      <a16:creationId xmlns:a16="http://schemas.microsoft.com/office/drawing/2014/main" id="{6D64B727-9A34-4BFD-A153-55FE5BB6C81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13393" t="11959" r="12989" b="11919"/>
                <a:stretch/>
              </p:blipFill>
              <p:spPr>
                <a:xfrm>
                  <a:off x="10349730" y="4553909"/>
                  <a:ext cx="502382" cy="399405"/>
                </a:xfrm>
                <a:prstGeom prst="rect">
                  <a:avLst/>
                </a:prstGeom>
              </p:spPr>
            </p:pic>
            <p:pic>
              <p:nvPicPr>
                <p:cNvPr id="16" name="Picture 15">
                  <a:extLst>
                    <a:ext uri="{FF2B5EF4-FFF2-40B4-BE49-F238E27FC236}">
                      <a16:creationId xmlns:a16="http://schemas.microsoft.com/office/drawing/2014/main" id="{22574965-8981-445B-A989-73E2B7AF60D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13393" t="11959" r="12989" b="11919"/>
                <a:stretch/>
              </p:blipFill>
              <p:spPr>
                <a:xfrm>
                  <a:off x="10926575" y="4561537"/>
                  <a:ext cx="502382" cy="399405"/>
                </a:xfrm>
                <a:prstGeom prst="rect">
                  <a:avLst/>
                </a:prstGeom>
              </p:spPr>
            </p:pic>
          </p:grpSp>
          <p:sp>
            <p:nvSpPr>
              <p:cNvPr id="7" name="Rectangle: Rounded Corners 6">
                <a:extLst>
                  <a:ext uri="{FF2B5EF4-FFF2-40B4-BE49-F238E27FC236}">
                    <a16:creationId xmlns:a16="http://schemas.microsoft.com/office/drawing/2014/main" id="{14E0753A-FBA2-469F-876C-557AF871339D}"/>
                  </a:ext>
                </a:extLst>
              </p:cNvPr>
              <p:cNvSpPr/>
              <p:nvPr/>
            </p:nvSpPr>
            <p:spPr>
              <a:xfrm>
                <a:off x="4489850" y="4403304"/>
                <a:ext cx="3174053" cy="726283"/>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vi-VN" b="1" dirty="0">
                    <a:solidFill>
                      <a:prstClr val="black"/>
                    </a:solidFill>
                    <a:latin typeface="+mj-lt"/>
                    <a:ea typeface="Arial-Rounded" panose="020B0500000000000000" pitchFamily="34" charset="0"/>
                    <a:cs typeface="Arial-Rounded" panose="020B0500000000000000" pitchFamily="34" charset="0"/>
                  </a:rPr>
                  <a:t>Đọc và nhấn giọng</a:t>
                </a:r>
              </a:p>
              <a:p>
                <a:pPr algn="ctr" defTabSz="685783">
                  <a:defRPr/>
                </a:pPr>
                <a:r>
                  <a:rPr lang="vi-VN" b="1" dirty="0">
                    <a:solidFill>
                      <a:prstClr val="black"/>
                    </a:solidFill>
                    <a:latin typeface="+mj-lt"/>
                    <a:ea typeface="Arial-Rounded" panose="020B0500000000000000" pitchFamily="34" charset="0"/>
                    <a:cs typeface="Arial-Rounded" panose="020B0500000000000000" pitchFamily="34" charset="0"/>
                  </a:rPr>
                  <a:t> phù hợp</a:t>
                </a:r>
                <a:endParaRPr lang="en-US" b="1" dirty="0">
                  <a:solidFill>
                    <a:prstClr val="black"/>
                  </a:solidFill>
                  <a:latin typeface="+mj-lt"/>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6635D944-F344-4CA7-BADF-7636783C655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13393" t="11959" r="12989" b="11919"/>
              <a:stretch/>
            </p:blipFill>
            <p:spPr>
              <a:xfrm>
                <a:off x="7663904" y="4403305"/>
                <a:ext cx="806161" cy="648844"/>
              </a:xfrm>
              <a:prstGeom prst="rect">
                <a:avLst/>
              </a:prstGeom>
            </p:spPr>
          </p:pic>
          <p:pic>
            <p:nvPicPr>
              <p:cNvPr id="9" name="Picture 8">
                <a:extLst>
                  <a:ext uri="{FF2B5EF4-FFF2-40B4-BE49-F238E27FC236}">
                    <a16:creationId xmlns:a16="http://schemas.microsoft.com/office/drawing/2014/main" id="{BFF11B1D-4848-4773-9E40-C1E8208FC7C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13393" t="11959" r="12989" b="11919"/>
              <a:stretch/>
            </p:blipFill>
            <p:spPr>
              <a:xfrm>
                <a:off x="8589553" y="4403304"/>
                <a:ext cx="806161" cy="648844"/>
              </a:xfrm>
              <a:prstGeom prst="rect">
                <a:avLst/>
              </a:prstGeom>
            </p:spPr>
          </p:pic>
          <p:pic>
            <p:nvPicPr>
              <p:cNvPr id="10" name="Picture 9">
                <a:extLst>
                  <a:ext uri="{FF2B5EF4-FFF2-40B4-BE49-F238E27FC236}">
                    <a16:creationId xmlns:a16="http://schemas.microsoft.com/office/drawing/2014/main" id="{F4483BE8-C522-4543-B1CD-A556687CC11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13393" t="11959" r="12989" b="11919"/>
              <a:stretch/>
            </p:blipFill>
            <p:spPr>
              <a:xfrm>
                <a:off x="9515203" y="4414010"/>
                <a:ext cx="806161" cy="648844"/>
              </a:xfrm>
              <a:prstGeom prst="rect">
                <a:avLst/>
              </a:prstGeom>
            </p:spPr>
          </p:pic>
        </p:grpSp>
        <p:sp>
          <p:nvSpPr>
            <p:cNvPr id="5" name="Oval 4">
              <a:extLst>
                <a:ext uri="{FF2B5EF4-FFF2-40B4-BE49-F238E27FC236}">
                  <a16:creationId xmlns:a16="http://schemas.microsoft.com/office/drawing/2014/main" id="{A0AEC689-2327-41DC-966C-8A898E8B4214}"/>
                </a:ext>
              </a:extLst>
            </p:cNvPr>
            <p:cNvSpPr/>
            <p:nvPr/>
          </p:nvSpPr>
          <p:spPr>
            <a:xfrm>
              <a:off x="4157491" y="4403304"/>
              <a:ext cx="702505" cy="747694"/>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vi-VN" b="1" dirty="0">
                  <a:solidFill>
                    <a:prstClr val="black"/>
                  </a:solidFill>
                  <a:latin typeface="+mj-lt"/>
                  <a:ea typeface="Arial-Rounded" panose="020B0500000000000000" pitchFamily="34" charset="0"/>
                  <a:cs typeface="Arial-Rounded" panose="020B0500000000000000" pitchFamily="34" charset="0"/>
                </a:rPr>
                <a:t>4</a:t>
              </a:r>
              <a:endParaRPr lang="en-US" b="1" dirty="0">
                <a:solidFill>
                  <a:prstClr val="black"/>
                </a:solidFill>
                <a:latin typeface="+mj-lt"/>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386669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17764" y="-53376"/>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a:solidFill>
                  <a:schemeClr val="bg1"/>
                </a:solidFill>
                <a:latin typeface="Times New Roman" panose="02020603050405020304" pitchFamily="18" charset="0"/>
                <a:cs typeface="Times New Roman" panose="02020603050405020304" pitchFamily="18" charset="0"/>
              </a:rPr>
              <a:t>2</a:t>
            </a:r>
          </a:p>
        </p:txBody>
      </p:sp>
      <p:sp>
        <p:nvSpPr>
          <p:cNvPr id="3" name="TextBox 2"/>
          <p:cNvSpPr txBox="1"/>
          <p:nvPr/>
        </p:nvSpPr>
        <p:spPr>
          <a:xfrm>
            <a:off x="744682" y="33822"/>
            <a:ext cx="7391400" cy="523172"/>
          </a:xfrm>
          <a:prstGeom prst="rect">
            <a:avLst/>
          </a:prstGeom>
          <a:noFill/>
        </p:spPr>
        <p:txBody>
          <a:bodyPr wrap="square" lIns="91391" tIns="45696" rIns="91391" bIns="45696" rtlCol="0">
            <a:spAutoFit/>
          </a:bodyPr>
          <a:lstStyle/>
          <a:p>
            <a:pPr algn="just"/>
            <a:r>
              <a:rPr lang="en-US" sz="2800" b="1">
                <a:latin typeface="Arial" panose="020B0604020202020204" pitchFamily="34" charset="0"/>
                <a:ea typeface="Arial-Rounded" pitchFamily="34" charset="0"/>
                <a:cs typeface="Arial" panose="020B0604020202020204" pitchFamily="34" charset="0"/>
              </a:rPr>
              <a:t>Đọc</a:t>
            </a:r>
          </a:p>
        </p:txBody>
      </p:sp>
      <p:sp>
        <p:nvSpPr>
          <p:cNvPr id="4" name="TextBox 3"/>
          <p:cNvSpPr txBox="1"/>
          <p:nvPr/>
        </p:nvSpPr>
        <p:spPr>
          <a:xfrm>
            <a:off x="1447800" y="240548"/>
            <a:ext cx="5947064" cy="584727"/>
          </a:xfrm>
          <a:prstGeom prst="rect">
            <a:avLst/>
          </a:prstGeom>
          <a:noFill/>
        </p:spPr>
        <p:txBody>
          <a:bodyPr wrap="square" lIns="91391" tIns="45696" rIns="91391" bIns="45696" rtlCol="0">
            <a:spAutoFit/>
          </a:bodyPr>
          <a:lstStyle/>
          <a:p>
            <a:pPr algn="ctr"/>
            <a:r>
              <a:rPr lang="en-US" sz="3200" b="1" smtClean="0">
                <a:solidFill>
                  <a:srgbClr val="FF0000"/>
                </a:solidFill>
                <a:latin typeface="Arial" panose="020B0604020202020204" pitchFamily="34" charset="0"/>
                <a:ea typeface="Arial-Rounded" pitchFamily="34" charset="0"/>
                <a:cs typeface="Arial" panose="020B0604020202020204" pitchFamily="34" charset="0"/>
              </a:rPr>
              <a:t>Bảy sắc cầu vồng</a:t>
            </a:r>
            <a:endParaRPr lang="en-US" sz="3200" b="1" dirty="0">
              <a:solidFill>
                <a:srgbClr val="FF0000"/>
              </a:solidFill>
              <a:latin typeface="Arial" panose="020B0604020202020204" pitchFamily="34" charset="0"/>
              <a:ea typeface="Arial-Rounded" pitchFamily="34" charset="0"/>
              <a:cs typeface="Arial" panose="020B0604020202020204" pitchFamily="34" charset="0"/>
            </a:endParaRPr>
          </a:p>
        </p:txBody>
      </p:sp>
      <p:sp>
        <p:nvSpPr>
          <p:cNvPr id="8" name="Cloud 7"/>
          <p:cNvSpPr/>
          <p:nvPr/>
        </p:nvSpPr>
        <p:spPr>
          <a:xfrm>
            <a:off x="7162800" y="33052"/>
            <a:ext cx="1981200" cy="523172"/>
          </a:xfrm>
          <a:prstGeom prst="cloud">
            <a:avLst/>
          </a:prstGeom>
          <a:solidFill>
            <a:srgbClr val="F8E2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latin typeface="Arial-Rounded" pitchFamily="34" charset="0"/>
                <a:ea typeface="Arial-Rounded" pitchFamily="34" charset="0"/>
                <a:cs typeface="Arial-Rounded" pitchFamily="34" charset="0"/>
              </a:rPr>
              <a:t>Đọc</a:t>
            </a:r>
            <a:r>
              <a:rPr lang="en-US" sz="2000" b="1" dirty="0">
                <a:solidFill>
                  <a:schemeClr val="tx1"/>
                </a:solidFill>
                <a:latin typeface="Arial-Rounded" pitchFamily="34" charset="0"/>
                <a:ea typeface="Arial-Rounded" pitchFamily="34" charset="0"/>
                <a:cs typeface="Arial-Rounded" pitchFamily="34" charset="0"/>
              </a:rPr>
              <a:t> </a:t>
            </a:r>
            <a:r>
              <a:rPr lang="en-US" sz="2000" b="1" dirty="0" err="1">
                <a:solidFill>
                  <a:schemeClr val="tx1"/>
                </a:solidFill>
                <a:latin typeface="Arial-Rounded" pitchFamily="34" charset="0"/>
                <a:ea typeface="Arial-Rounded" pitchFamily="34" charset="0"/>
                <a:cs typeface="Arial-Rounded" pitchFamily="34" charset="0"/>
              </a:rPr>
              <a:t>mẫu</a:t>
            </a:r>
            <a:endParaRPr lang="en-US" sz="2000" b="1" dirty="0">
              <a:solidFill>
                <a:schemeClr val="tx1"/>
              </a:solidFill>
              <a:latin typeface="Arial-Rounded" pitchFamily="34" charset="0"/>
              <a:ea typeface="Arial-Rounded" pitchFamily="34" charset="0"/>
              <a:cs typeface="Arial-Rounded" pitchFamily="34" charset="0"/>
            </a:endParaRPr>
          </a:p>
        </p:txBody>
      </p:sp>
      <p:sp>
        <p:nvSpPr>
          <p:cNvPr id="14" name="TextBox 13">
            <a:extLst>
              <a:ext uri="{FF2B5EF4-FFF2-40B4-BE49-F238E27FC236}">
                <a16:creationId xmlns:a16="http://schemas.microsoft.com/office/drawing/2014/main" id="{6472E0D8-28EC-4038-8F31-B54F7E6CF17D}"/>
              </a:ext>
            </a:extLst>
          </p:cNvPr>
          <p:cNvSpPr txBox="1"/>
          <p:nvPr/>
        </p:nvSpPr>
        <p:spPr>
          <a:xfrm>
            <a:off x="1734344" y="4573647"/>
            <a:ext cx="1327647" cy="415462"/>
          </a:xfrm>
          <a:prstGeom prst="rect">
            <a:avLst/>
          </a:prstGeom>
          <a:solidFill>
            <a:srgbClr val="F8E2FA"/>
          </a:solidFill>
        </p:spPr>
        <p:txBody>
          <a:bodyPr wrap="square" lIns="91403" tIns="45702" rIns="91403" bIns="45702" rtlCol="0">
            <a:spAutoFit/>
          </a:bodyPr>
          <a:lstStyle/>
          <a:p>
            <a:r>
              <a:rPr lang="en-US" sz="2100" smtClean="0">
                <a:latin typeface="Arial-Rounded" pitchFamily="34" charset="0"/>
                <a:ea typeface="Arial-Rounded" pitchFamily="34" charset="0"/>
                <a:cs typeface="Arial-Rounded" pitchFamily="34" charset="0"/>
              </a:rPr>
              <a:t>Thi đua</a:t>
            </a:r>
            <a:endParaRPr lang="en-US" sz="2100" dirty="0">
              <a:latin typeface="Arial-Rounded" pitchFamily="34" charset="0"/>
              <a:ea typeface="Arial-Rounded" pitchFamily="34" charset="0"/>
              <a:cs typeface="Arial-Rounded" pitchFamily="34" charset="0"/>
            </a:endParaRPr>
          </a:p>
        </p:txBody>
      </p:sp>
      <p:sp>
        <p:nvSpPr>
          <p:cNvPr id="16" name="Oval 17">
            <a:extLst>
              <a:ext uri="{FF2B5EF4-FFF2-40B4-BE49-F238E27FC236}">
                <a16:creationId xmlns:a16="http://schemas.microsoft.com/office/drawing/2014/main" id="{EA50BBCD-8BB0-45F1-AA12-B2E5C87D5818}"/>
              </a:ext>
            </a:extLst>
          </p:cNvPr>
          <p:cNvSpPr>
            <a:spLocks noChangeArrowheads="1"/>
          </p:cNvSpPr>
          <p:nvPr/>
        </p:nvSpPr>
        <p:spPr bwMode="auto">
          <a:xfrm>
            <a:off x="485643" y="871637"/>
            <a:ext cx="286544" cy="283958"/>
          </a:xfrm>
          <a:prstGeom prst="ellipse">
            <a:avLst/>
          </a:prstGeom>
          <a:solidFill>
            <a:srgbClr val="FFFF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en-US" sz="1500" dirty="0">
                <a:solidFill>
                  <a:srgbClr val="FF0000"/>
                </a:solidFill>
                <a:effectLst>
                  <a:outerShdw blurRad="38100" dist="38100" dir="2700000" algn="tl">
                    <a:srgbClr val="FFFFFF"/>
                  </a:outerShdw>
                </a:effectLst>
              </a:rPr>
              <a:t>1</a:t>
            </a:r>
          </a:p>
        </p:txBody>
      </p:sp>
      <p:sp>
        <p:nvSpPr>
          <p:cNvPr id="17" name="Oval 17">
            <a:extLst>
              <a:ext uri="{FF2B5EF4-FFF2-40B4-BE49-F238E27FC236}">
                <a16:creationId xmlns:a16="http://schemas.microsoft.com/office/drawing/2014/main" id="{5B1678FE-D44F-42B4-A7CA-FC2425870651}"/>
              </a:ext>
            </a:extLst>
          </p:cNvPr>
          <p:cNvSpPr>
            <a:spLocks noChangeArrowheads="1"/>
          </p:cNvSpPr>
          <p:nvPr/>
        </p:nvSpPr>
        <p:spPr bwMode="auto">
          <a:xfrm>
            <a:off x="447828" y="2979737"/>
            <a:ext cx="286544" cy="283958"/>
          </a:xfrm>
          <a:prstGeom prst="ellipse">
            <a:avLst/>
          </a:prstGeom>
          <a:solidFill>
            <a:srgbClr val="FFFF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en-US" sz="1500" dirty="0">
                <a:solidFill>
                  <a:srgbClr val="FF0000"/>
                </a:solidFill>
                <a:effectLst>
                  <a:outerShdw blurRad="38100" dist="38100" dir="2700000" algn="tl">
                    <a:srgbClr val="FFFFFF"/>
                  </a:outerShdw>
                </a:effectLst>
              </a:rPr>
              <a:t>2</a:t>
            </a:r>
          </a:p>
        </p:txBody>
      </p:sp>
      <p:sp>
        <p:nvSpPr>
          <p:cNvPr id="18" name="Oval 17">
            <a:extLst>
              <a:ext uri="{FF2B5EF4-FFF2-40B4-BE49-F238E27FC236}">
                <a16:creationId xmlns:a16="http://schemas.microsoft.com/office/drawing/2014/main" id="{D586904D-02EE-4B35-8E1F-96A655D81FAE}"/>
              </a:ext>
            </a:extLst>
          </p:cNvPr>
          <p:cNvSpPr>
            <a:spLocks noChangeArrowheads="1"/>
          </p:cNvSpPr>
          <p:nvPr/>
        </p:nvSpPr>
        <p:spPr bwMode="auto">
          <a:xfrm>
            <a:off x="4873477" y="870819"/>
            <a:ext cx="286544" cy="283958"/>
          </a:xfrm>
          <a:prstGeom prst="ellipse">
            <a:avLst/>
          </a:prstGeom>
          <a:solidFill>
            <a:srgbClr val="FFFF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en-US" sz="1500" dirty="0">
                <a:solidFill>
                  <a:srgbClr val="FF0000"/>
                </a:solidFill>
                <a:effectLst>
                  <a:outerShdw blurRad="38100" dist="38100" dir="2700000" algn="tl">
                    <a:srgbClr val="FFFFFF"/>
                  </a:outerShdw>
                </a:effectLst>
              </a:rPr>
              <a:t>3</a:t>
            </a:r>
          </a:p>
        </p:txBody>
      </p:sp>
      <p:sp>
        <p:nvSpPr>
          <p:cNvPr id="19" name="Oval 17">
            <a:extLst>
              <a:ext uri="{FF2B5EF4-FFF2-40B4-BE49-F238E27FC236}">
                <a16:creationId xmlns:a16="http://schemas.microsoft.com/office/drawing/2014/main" id="{D5AC913C-8D43-457D-BB71-9C1931BE9B05}"/>
              </a:ext>
            </a:extLst>
          </p:cNvPr>
          <p:cNvSpPr>
            <a:spLocks noChangeArrowheads="1"/>
          </p:cNvSpPr>
          <p:nvPr/>
        </p:nvSpPr>
        <p:spPr bwMode="auto">
          <a:xfrm>
            <a:off x="4873477" y="2944432"/>
            <a:ext cx="286544" cy="283958"/>
          </a:xfrm>
          <a:prstGeom prst="ellipse">
            <a:avLst/>
          </a:prstGeom>
          <a:solidFill>
            <a:srgbClr val="FFFF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en-US" sz="1500" dirty="0">
                <a:solidFill>
                  <a:srgbClr val="FF0000"/>
                </a:solidFill>
                <a:effectLst>
                  <a:outerShdw blurRad="38100" dist="38100" dir="2700000" algn="tl">
                    <a:srgbClr val="FFFFFF"/>
                  </a:outerShdw>
                </a:effectLst>
              </a:rPr>
              <a:t>4</a:t>
            </a:r>
          </a:p>
        </p:txBody>
      </p:sp>
      <p:sp>
        <p:nvSpPr>
          <p:cNvPr id="24" name="TextBox 23"/>
          <p:cNvSpPr txBox="1"/>
          <p:nvPr/>
        </p:nvSpPr>
        <p:spPr>
          <a:xfrm>
            <a:off x="854224" y="816835"/>
            <a:ext cx="3733800" cy="3554686"/>
          </a:xfrm>
          <a:prstGeom prst="rect">
            <a:avLst/>
          </a:prstGeom>
          <a:noFill/>
        </p:spPr>
        <p:txBody>
          <a:bodyPr wrap="square" lIns="91305" tIns="45654" rIns="91305" bIns="45654" rtlCol="0">
            <a:spAutoFit/>
          </a:bodyPr>
          <a:lstStyle/>
          <a:p>
            <a:pPr algn="just"/>
            <a:r>
              <a:rPr lang="en-US" sz="2500" smtClean="0">
                <a:latin typeface="Arial" pitchFamily="34" charset="0"/>
                <a:ea typeface="Arial-Rounded" pitchFamily="34" charset="0"/>
                <a:cs typeface="Arial" pitchFamily="34" charset="0"/>
              </a:rPr>
              <a:t>Vừa mưa lại nắng</a:t>
            </a:r>
          </a:p>
          <a:p>
            <a:pPr algn="just"/>
            <a:r>
              <a:rPr lang="en-US" sz="2500" smtClean="0">
                <a:latin typeface="Arial" pitchFamily="34" charset="0"/>
                <a:ea typeface="Arial-Rounded" pitchFamily="34" charset="0"/>
                <a:cs typeface="Arial" pitchFamily="34" charset="0"/>
              </a:rPr>
              <a:t>Hay có cầu vồng</a:t>
            </a:r>
          </a:p>
          <a:p>
            <a:pPr algn="just"/>
            <a:r>
              <a:rPr lang="en-US" sz="2500" smtClean="0">
                <a:latin typeface="Arial" pitchFamily="34" charset="0"/>
                <a:ea typeface="Arial-Rounded" pitchFamily="34" charset="0"/>
                <a:cs typeface="Arial" pitchFamily="34" charset="0"/>
              </a:rPr>
              <a:t>Bảy màu tươi thắm</a:t>
            </a:r>
          </a:p>
          <a:p>
            <a:pPr algn="just"/>
            <a:r>
              <a:rPr lang="en-US" sz="2500" smtClean="0">
                <a:latin typeface="Arial" pitchFamily="34" charset="0"/>
                <a:ea typeface="Arial-Rounded" pitchFamily="34" charset="0"/>
                <a:cs typeface="Arial" pitchFamily="34" charset="0"/>
              </a:rPr>
              <a:t>Bé mừng vui trông</a:t>
            </a:r>
          </a:p>
          <a:p>
            <a:pPr algn="just"/>
            <a:endParaRPr lang="en-US" sz="2500">
              <a:latin typeface="Arial" pitchFamily="34" charset="0"/>
              <a:ea typeface="Arial-Rounded" pitchFamily="34" charset="0"/>
              <a:cs typeface="Arial" pitchFamily="34" charset="0"/>
            </a:endParaRPr>
          </a:p>
          <a:p>
            <a:pPr algn="just"/>
            <a:r>
              <a:rPr lang="en-US" sz="2500">
                <a:latin typeface="Arial" pitchFamily="34" charset="0"/>
                <a:ea typeface="Arial-Rounded" pitchFamily="34" charset="0"/>
                <a:cs typeface="Arial" pitchFamily="34" charset="0"/>
              </a:rPr>
              <a:t>Màu đỏ mặt trời</a:t>
            </a:r>
          </a:p>
          <a:p>
            <a:pPr algn="just"/>
            <a:r>
              <a:rPr lang="en-US" sz="2500">
                <a:latin typeface="Arial" pitchFamily="34" charset="0"/>
                <a:ea typeface="Arial-Rounded" pitchFamily="34" charset="0"/>
                <a:cs typeface="Arial" pitchFamily="34" charset="0"/>
              </a:rPr>
              <a:t>Màu cam đu đủ</a:t>
            </a:r>
          </a:p>
          <a:p>
            <a:pPr algn="just"/>
            <a:r>
              <a:rPr lang="en-US" sz="2500">
                <a:latin typeface="Arial" pitchFamily="34" charset="0"/>
                <a:ea typeface="Arial-Rounded" pitchFamily="34" charset="0"/>
                <a:cs typeface="Arial" pitchFamily="34" charset="0"/>
              </a:rPr>
              <a:t>Màu vàng cá bơi</a:t>
            </a:r>
          </a:p>
          <a:p>
            <a:pPr algn="just"/>
            <a:r>
              <a:rPr lang="en-US" sz="2500">
                <a:latin typeface="Arial" pitchFamily="34" charset="0"/>
                <a:ea typeface="Arial-Rounded" pitchFamily="34" charset="0"/>
                <a:cs typeface="Arial" pitchFamily="34" charset="0"/>
              </a:rPr>
              <a:t>Lục kia màu lá</a:t>
            </a:r>
          </a:p>
        </p:txBody>
      </p:sp>
      <p:sp>
        <p:nvSpPr>
          <p:cNvPr id="25" name="TextBox 24"/>
          <p:cNvSpPr txBox="1"/>
          <p:nvPr/>
        </p:nvSpPr>
        <p:spPr>
          <a:xfrm>
            <a:off x="5160021" y="763900"/>
            <a:ext cx="4051300" cy="4324127"/>
          </a:xfrm>
          <a:prstGeom prst="rect">
            <a:avLst/>
          </a:prstGeom>
          <a:noFill/>
        </p:spPr>
        <p:txBody>
          <a:bodyPr wrap="square" lIns="91305" tIns="45654" rIns="91305" bIns="45654" rtlCol="0">
            <a:spAutoFit/>
          </a:bodyPr>
          <a:lstStyle/>
          <a:p>
            <a:pPr algn="just"/>
            <a:r>
              <a:rPr lang="en-US" sz="2500" smtClean="0">
                <a:latin typeface="Arial" pitchFamily="34" charset="0"/>
                <a:ea typeface="Arial-Rounded" pitchFamily="34" charset="0"/>
                <a:cs typeface="Arial" pitchFamily="34" charset="0"/>
              </a:rPr>
              <a:t>Màu lam đám mây</a:t>
            </a:r>
          </a:p>
          <a:p>
            <a:pPr algn="just"/>
            <a:r>
              <a:rPr lang="en-US" sz="2500" smtClean="0">
                <a:latin typeface="Arial" pitchFamily="34" charset="0"/>
                <a:ea typeface="Arial-Rounded" pitchFamily="34" charset="0"/>
                <a:cs typeface="Arial" pitchFamily="34" charset="0"/>
              </a:rPr>
              <a:t>Màu chàm áo mẹ</a:t>
            </a:r>
          </a:p>
          <a:p>
            <a:pPr algn="just"/>
            <a:r>
              <a:rPr lang="en-US" sz="2500" smtClean="0">
                <a:latin typeface="Arial" pitchFamily="34" charset="0"/>
                <a:ea typeface="Arial-Rounded" pitchFamily="34" charset="0"/>
                <a:cs typeface="Arial" pitchFamily="34" charset="0"/>
              </a:rPr>
              <a:t>Màu tím hoa sim</a:t>
            </a:r>
          </a:p>
          <a:p>
            <a:pPr algn="just"/>
            <a:r>
              <a:rPr lang="en-US" sz="2500">
                <a:latin typeface="Arial" pitchFamily="34" charset="0"/>
                <a:ea typeface="Arial-Rounded" pitchFamily="34" charset="0"/>
                <a:cs typeface="Arial" pitchFamily="34" charset="0"/>
              </a:rPr>
              <a:t>B</a:t>
            </a:r>
            <a:r>
              <a:rPr lang="en-US" sz="2500" smtClean="0">
                <a:latin typeface="Arial" pitchFamily="34" charset="0"/>
                <a:ea typeface="Arial-Rounded" pitchFamily="34" charset="0"/>
                <a:cs typeface="Arial" pitchFamily="34" charset="0"/>
              </a:rPr>
              <a:t>ảy màu yêu thế.</a:t>
            </a:r>
          </a:p>
          <a:p>
            <a:pPr algn="just"/>
            <a:endParaRPr lang="en-US" sz="2500">
              <a:latin typeface="Arial" pitchFamily="34" charset="0"/>
              <a:ea typeface="Arial-Rounded" pitchFamily="34" charset="0"/>
              <a:cs typeface="Arial" pitchFamily="34" charset="0"/>
            </a:endParaRPr>
          </a:p>
          <a:p>
            <a:pPr algn="just"/>
            <a:r>
              <a:rPr lang="en-US" sz="2500" smtClean="0">
                <a:latin typeface="Arial" pitchFamily="34" charset="0"/>
                <a:ea typeface="Arial-Rounded" pitchFamily="34" charset="0"/>
                <a:cs typeface="Arial" pitchFamily="34" charset="0"/>
              </a:rPr>
              <a:t>Cầu vồng ẩn hiện</a:t>
            </a:r>
          </a:p>
          <a:p>
            <a:pPr algn="just"/>
            <a:r>
              <a:rPr lang="en-US" sz="2500" smtClean="0">
                <a:latin typeface="Arial" pitchFamily="34" charset="0"/>
                <a:ea typeface="Arial-Rounded" pitchFamily="34" charset="0"/>
                <a:cs typeface="Arial" pitchFamily="34" charset="0"/>
              </a:rPr>
              <a:t>Rồi lại tan mau</a:t>
            </a:r>
          </a:p>
          <a:p>
            <a:pPr algn="just"/>
            <a:r>
              <a:rPr lang="en-US" sz="2500" smtClean="0">
                <a:latin typeface="Arial" pitchFamily="34" charset="0"/>
                <a:ea typeface="Arial-Rounded" pitchFamily="34" charset="0"/>
                <a:cs typeface="Arial" pitchFamily="34" charset="0"/>
              </a:rPr>
              <a:t>Đất trời bừng tỉnh</a:t>
            </a:r>
          </a:p>
          <a:p>
            <a:pPr algn="just"/>
            <a:r>
              <a:rPr lang="en-US" sz="2500" smtClean="0">
                <a:latin typeface="Arial" pitchFamily="34" charset="0"/>
                <a:ea typeface="Arial-Rounded" pitchFamily="34" charset="0"/>
                <a:cs typeface="Arial" pitchFamily="34" charset="0"/>
              </a:rPr>
              <a:t>Sau cơn mưa rào.</a:t>
            </a:r>
          </a:p>
          <a:p>
            <a:pPr algn="just"/>
            <a:r>
              <a:rPr lang="en-US" sz="2500" smtClean="0">
                <a:latin typeface="Arial" pitchFamily="34" charset="0"/>
                <a:ea typeface="Arial-Rounded" pitchFamily="34" charset="0"/>
                <a:cs typeface="Arial" pitchFamily="34" charset="0"/>
              </a:rPr>
              <a:t>              </a:t>
            </a:r>
            <a:r>
              <a:rPr lang="en-US" sz="2000" smtClean="0">
                <a:latin typeface="Arial" pitchFamily="34" charset="0"/>
                <a:ea typeface="Arial-Rounded" pitchFamily="34" charset="0"/>
                <a:cs typeface="Arial" pitchFamily="34" charset="0"/>
              </a:rPr>
              <a:t>(Ngọc Hà)</a:t>
            </a:r>
          </a:p>
          <a:p>
            <a:pPr algn="just"/>
            <a:endParaRPr lang="en-US" sz="2500">
              <a:latin typeface="Arial" pitchFamily="34" charset="0"/>
              <a:ea typeface="Arial-Rounded" pitchFamily="34" charset="0"/>
              <a:cs typeface="Arial" pitchFamily="34" charset="0"/>
            </a:endParaRPr>
          </a:p>
        </p:txBody>
      </p:sp>
      <p:pic>
        <p:nvPicPr>
          <p:cNvPr id="20" name="Picture 19">
            <a:extLst>
              <a:ext uri="{FF2B5EF4-FFF2-40B4-BE49-F238E27FC236}">
                <a16:creationId xmlns:a16="http://schemas.microsoft.com/office/drawing/2014/main" id="{E6E341CA-4F6D-4EF9-BD8B-52D23EDB151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0182" b="30348"/>
          <a:stretch/>
        </p:blipFill>
        <p:spPr>
          <a:xfrm>
            <a:off x="187960" y="4489267"/>
            <a:ext cx="1295400" cy="499842"/>
          </a:xfrm>
          <a:prstGeom prst="rect">
            <a:avLst/>
          </a:prstGeom>
          <a:solidFill>
            <a:srgbClr val="F3CEF6"/>
          </a:solidFill>
        </p:spPr>
      </p:pic>
    </p:spTree>
    <p:extLst>
      <p:ext uri="{BB962C8B-B14F-4D97-AF65-F5344CB8AC3E}">
        <p14:creationId xmlns:p14="http://schemas.microsoft.com/office/powerpoint/2010/main" val="171784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additive="base">
                                        <p:cTn id="10" dur="500" fill="hold"/>
                                        <p:tgtEl>
                                          <p:spTgt spid="20"/>
                                        </p:tgtEl>
                                        <p:attrNameLst>
                                          <p:attrName>ppt_x</p:attrName>
                                        </p:attrNameLst>
                                      </p:cBhvr>
                                      <p:tavLst>
                                        <p:tav tm="0">
                                          <p:val>
                                            <p:strVal val="#ppt_x"/>
                                          </p:val>
                                        </p:tav>
                                        <p:tav tm="100000">
                                          <p:val>
                                            <p:strVal val="#ppt_x"/>
                                          </p:val>
                                        </p:tav>
                                      </p:tavLst>
                                    </p:anim>
                                    <p:anim calcmode="lin" valueType="num">
                                      <p:cBhvr additive="base">
                                        <p:cTn id="1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692730" y="237672"/>
            <a:ext cx="8222670" cy="1077097"/>
          </a:xfrm>
          <a:prstGeom prst="rect">
            <a:avLst/>
          </a:prstGeom>
          <a:noFill/>
        </p:spPr>
        <p:txBody>
          <a:bodyPr wrap="square" lIns="91317" tIns="45660" rIns="91317" bIns="45660" rtlCol="0">
            <a:spAutoFit/>
          </a:bodyPr>
          <a:lstStyle/>
          <a:p>
            <a:pPr algn="just"/>
            <a:r>
              <a:rPr lang="en-US" sz="3200" b="1" smtClean="0">
                <a:latin typeface="Arial" pitchFamily="34" charset="0"/>
                <a:ea typeface="Arial-Rounded" pitchFamily="34" charset="0"/>
                <a:cs typeface="Arial" pitchFamily="34" charset="0"/>
              </a:rPr>
              <a:t>Tìm trong bài đọc những tiếng có vần </a:t>
            </a:r>
            <a:r>
              <a:rPr lang="en-US" sz="3200" b="1" i="1" smtClean="0">
                <a:latin typeface="Arial" pitchFamily="34" charset="0"/>
                <a:ea typeface="Arial-Rounded" pitchFamily="34" charset="0"/>
                <a:cs typeface="Arial" pitchFamily="34" charset="0"/>
              </a:rPr>
              <a:t>ông, ơi, ưa</a:t>
            </a:r>
            <a:endParaRPr lang="en-US" sz="3200" b="1">
              <a:latin typeface="Arial" pitchFamily="34" charset="0"/>
              <a:ea typeface="Arial-Rounded" pitchFamily="34" charset="0"/>
              <a:cs typeface="Arial" pitchFamily="34" charset="0"/>
            </a:endParaRPr>
          </a:p>
        </p:txBody>
      </p:sp>
      <p:sp>
        <p:nvSpPr>
          <p:cNvPr id="27" name="Oval 26"/>
          <p:cNvSpPr/>
          <p:nvPr/>
        </p:nvSpPr>
        <p:spPr>
          <a:xfrm>
            <a:off x="152400" y="209550"/>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3</a:t>
            </a:r>
            <a:endParaRPr lang="en-US" sz="2800" b="1">
              <a:solidFill>
                <a:schemeClr val="bg1"/>
              </a:solidFill>
              <a:latin typeface="Arial Rounded MT Bold" pitchFamily="34" charset="0"/>
              <a:cs typeface="Times New Roman" pitchFamily="18" charset="0"/>
            </a:endParaRPr>
          </a:p>
        </p:txBody>
      </p:sp>
      <p:sp>
        <p:nvSpPr>
          <p:cNvPr id="2" name="10-Point Star 1"/>
          <p:cNvSpPr/>
          <p:nvPr/>
        </p:nvSpPr>
        <p:spPr>
          <a:xfrm>
            <a:off x="1905000" y="2000250"/>
            <a:ext cx="1447800" cy="1447800"/>
          </a:xfrm>
          <a:prstGeom prst="star10">
            <a:avLst/>
          </a:prstGeom>
          <a:solidFill>
            <a:srgbClr val="7D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tx1"/>
                </a:solidFill>
                <a:latin typeface="Arial" pitchFamily="34" charset="0"/>
                <a:ea typeface="Aachen" pitchFamily="18" charset="0"/>
                <a:cs typeface="Arial" pitchFamily="34" charset="0"/>
              </a:rPr>
              <a:t>vồng</a:t>
            </a:r>
            <a:endParaRPr lang="en-US" sz="2800">
              <a:solidFill>
                <a:schemeClr val="tx1"/>
              </a:solidFill>
              <a:latin typeface="Arial" pitchFamily="34" charset="0"/>
              <a:ea typeface="Aachen" pitchFamily="18" charset="0"/>
              <a:cs typeface="Arial" pitchFamily="34" charset="0"/>
            </a:endParaRPr>
          </a:p>
        </p:txBody>
      </p:sp>
      <p:sp>
        <p:nvSpPr>
          <p:cNvPr id="28" name="10-Point Star 27"/>
          <p:cNvSpPr/>
          <p:nvPr/>
        </p:nvSpPr>
        <p:spPr>
          <a:xfrm>
            <a:off x="5105400" y="2000250"/>
            <a:ext cx="1447800" cy="1447800"/>
          </a:xfrm>
          <a:prstGeom prst="star10">
            <a:avLst/>
          </a:prstGeom>
          <a:solidFill>
            <a:srgbClr val="7D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tx1"/>
                </a:solidFill>
                <a:latin typeface="Arial" pitchFamily="34" charset="0"/>
                <a:ea typeface="Aachen" pitchFamily="18" charset="0"/>
                <a:cs typeface="Arial" pitchFamily="34" charset="0"/>
              </a:rPr>
              <a:t>trông</a:t>
            </a:r>
            <a:endParaRPr lang="en-US" sz="2800">
              <a:solidFill>
                <a:schemeClr val="tx1"/>
              </a:solidFill>
              <a:latin typeface="Arial" pitchFamily="34" charset="0"/>
              <a:ea typeface="Aachen" pitchFamily="18" charset="0"/>
              <a:cs typeface="Arial" pitchFamily="34" charset="0"/>
            </a:endParaRPr>
          </a:p>
        </p:txBody>
      </p:sp>
      <p:sp>
        <p:nvSpPr>
          <p:cNvPr id="4" name="Flowchart: Punched Tape 3"/>
          <p:cNvSpPr/>
          <p:nvPr/>
        </p:nvSpPr>
        <p:spPr>
          <a:xfrm>
            <a:off x="3860800" y="2734749"/>
            <a:ext cx="685800" cy="211975"/>
          </a:xfrm>
          <a:prstGeom prst="flowChartPunchedTape">
            <a:avLst/>
          </a:prstGeom>
          <a:solidFill>
            <a:srgbClr val="7D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90192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62941" y="82108"/>
            <a:ext cx="5947064" cy="584642"/>
          </a:xfrm>
          <a:prstGeom prst="rect">
            <a:avLst/>
          </a:prstGeom>
          <a:noFill/>
        </p:spPr>
        <p:txBody>
          <a:bodyPr wrap="square" lIns="91305" tIns="45654" rIns="91305" bIns="45654" rtlCol="0">
            <a:spAutoFit/>
          </a:bodyPr>
          <a:lstStyle/>
          <a:p>
            <a:pPr algn="ctr"/>
            <a:r>
              <a:rPr lang="en-US" sz="3200" b="1" smtClean="0">
                <a:latin typeface="Arial" pitchFamily="34" charset="0"/>
                <a:ea typeface="Arial-Rounded" pitchFamily="34" charset="0"/>
                <a:cs typeface="Arial" pitchFamily="34" charset="0"/>
              </a:rPr>
              <a:t>Bảy sắc cầu vồng</a:t>
            </a:r>
            <a:endParaRPr lang="en-US" sz="3200" b="1">
              <a:latin typeface="Arial" pitchFamily="34" charset="0"/>
              <a:ea typeface="Arial-Rounded" pitchFamily="34" charset="0"/>
              <a:cs typeface="Arial" pitchFamily="34" charset="0"/>
            </a:endParaRPr>
          </a:p>
        </p:txBody>
      </p:sp>
      <p:sp>
        <p:nvSpPr>
          <p:cNvPr id="4" name="TextBox 3"/>
          <p:cNvSpPr txBox="1"/>
          <p:nvPr/>
        </p:nvSpPr>
        <p:spPr>
          <a:xfrm>
            <a:off x="838200" y="600254"/>
            <a:ext cx="3733800" cy="3831685"/>
          </a:xfrm>
          <a:prstGeom prst="rect">
            <a:avLst/>
          </a:prstGeom>
          <a:noFill/>
        </p:spPr>
        <p:txBody>
          <a:bodyPr wrap="square" lIns="91305" tIns="45654" rIns="91305" bIns="45654" rtlCol="0">
            <a:spAutoFit/>
          </a:bodyPr>
          <a:lstStyle/>
          <a:p>
            <a:pPr algn="just"/>
            <a:r>
              <a:rPr lang="en-US" sz="2700" smtClean="0">
                <a:latin typeface="Arial" pitchFamily="34" charset="0"/>
                <a:ea typeface="Arial-Rounded" pitchFamily="34" charset="0"/>
                <a:cs typeface="Arial" pitchFamily="34" charset="0"/>
              </a:rPr>
              <a:t>Vừa mưa lại nắng</a:t>
            </a:r>
          </a:p>
          <a:p>
            <a:pPr algn="just"/>
            <a:r>
              <a:rPr lang="en-US" sz="2700" smtClean="0">
                <a:latin typeface="Arial" pitchFamily="34" charset="0"/>
                <a:ea typeface="Arial-Rounded" pitchFamily="34" charset="0"/>
                <a:cs typeface="Arial" pitchFamily="34" charset="0"/>
              </a:rPr>
              <a:t>Hay có cầu vồng</a:t>
            </a:r>
          </a:p>
          <a:p>
            <a:pPr algn="just"/>
            <a:r>
              <a:rPr lang="en-US" sz="2700" smtClean="0">
                <a:latin typeface="Arial" pitchFamily="34" charset="0"/>
                <a:ea typeface="Arial-Rounded" pitchFamily="34" charset="0"/>
                <a:cs typeface="Arial" pitchFamily="34" charset="0"/>
              </a:rPr>
              <a:t>Bảy màu tươi thắm</a:t>
            </a:r>
          </a:p>
          <a:p>
            <a:pPr algn="just"/>
            <a:r>
              <a:rPr lang="en-US" sz="2700" smtClean="0">
                <a:latin typeface="Arial" pitchFamily="34" charset="0"/>
                <a:ea typeface="Arial-Rounded" pitchFamily="34" charset="0"/>
                <a:cs typeface="Arial" pitchFamily="34" charset="0"/>
              </a:rPr>
              <a:t>Bé mừng vui trông</a:t>
            </a:r>
          </a:p>
          <a:p>
            <a:pPr algn="just"/>
            <a:endParaRPr lang="en-US" sz="2700">
              <a:latin typeface="Arial" pitchFamily="34" charset="0"/>
              <a:ea typeface="Arial-Rounded" pitchFamily="34" charset="0"/>
              <a:cs typeface="Arial" pitchFamily="34" charset="0"/>
            </a:endParaRPr>
          </a:p>
          <a:p>
            <a:pPr algn="just"/>
            <a:r>
              <a:rPr lang="en-US" sz="2700">
                <a:latin typeface="Arial" pitchFamily="34" charset="0"/>
                <a:ea typeface="Arial-Rounded" pitchFamily="34" charset="0"/>
                <a:cs typeface="Arial" pitchFamily="34" charset="0"/>
              </a:rPr>
              <a:t>Màu đỏ mặt trời</a:t>
            </a:r>
          </a:p>
          <a:p>
            <a:pPr algn="just"/>
            <a:r>
              <a:rPr lang="en-US" sz="2700">
                <a:latin typeface="Arial" pitchFamily="34" charset="0"/>
                <a:ea typeface="Arial-Rounded" pitchFamily="34" charset="0"/>
                <a:cs typeface="Arial" pitchFamily="34" charset="0"/>
              </a:rPr>
              <a:t>Màu cam đu đủ</a:t>
            </a:r>
          </a:p>
          <a:p>
            <a:pPr algn="just"/>
            <a:r>
              <a:rPr lang="en-US" sz="2700">
                <a:latin typeface="Arial" pitchFamily="34" charset="0"/>
                <a:ea typeface="Arial-Rounded" pitchFamily="34" charset="0"/>
                <a:cs typeface="Arial" pitchFamily="34" charset="0"/>
              </a:rPr>
              <a:t>Màu vàng cá bơi</a:t>
            </a:r>
          </a:p>
          <a:p>
            <a:pPr algn="just"/>
            <a:r>
              <a:rPr lang="en-US" sz="2700">
                <a:latin typeface="Arial" pitchFamily="34" charset="0"/>
                <a:ea typeface="Arial-Rounded" pitchFamily="34" charset="0"/>
                <a:cs typeface="Arial" pitchFamily="34" charset="0"/>
              </a:rPr>
              <a:t>Lục kia màu lá</a:t>
            </a:r>
          </a:p>
        </p:txBody>
      </p:sp>
      <p:sp>
        <p:nvSpPr>
          <p:cNvPr id="5" name="TextBox 4"/>
          <p:cNvSpPr txBox="1"/>
          <p:nvPr/>
        </p:nvSpPr>
        <p:spPr>
          <a:xfrm>
            <a:off x="4864100" y="600254"/>
            <a:ext cx="4051300" cy="4662682"/>
          </a:xfrm>
          <a:prstGeom prst="rect">
            <a:avLst/>
          </a:prstGeom>
          <a:noFill/>
        </p:spPr>
        <p:txBody>
          <a:bodyPr wrap="square" lIns="91305" tIns="45654" rIns="91305" bIns="45654" rtlCol="0">
            <a:spAutoFit/>
          </a:bodyPr>
          <a:lstStyle/>
          <a:p>
            <a:pPr algn="just"/>
            <a:r>
              <a:rPr lang="en-US" sz="2700" smtClean="0">
                <a:latin typeface="Arial" pitchFamily="34" charset="0"/>
                <a:ea typeface="Arial-Rounded" pitchFamily="34" charset="0"/>
                <a:cs typeface="Arial" pitchFamily="34" charset="0"/>
              </a:rPr>
              <a:t>Màu lam đám mây</a:t>
            </a:r>
          </a:p>
          <a:p>
            <a:pPr algn="just"/>
            <a:r>
              <a:rPr lang="en-US" sz="2700" smtClean="0">
                <a:latin typeface="Arial" pitchFamily="34" charset="0"/>
                <a:ea typeface="Arial-Rounded" pitchFamily="34" charset="0"/>
                <a:cs typeface="Arial" pitchFamily="34" charset="0"/>
              </a:rPr>
              <a:t>Màu chàm áo mẹ</a:t>
            </a:r>
          </a:p>
          <a:p>
            <a:pPr algn="just"/>
            <a:r>
              <a:rPr lang="en-US" sz="2700" smtClean="0">
                <a:latin typeface="Arial" pitchFamily="34" charset="0"/>
                <a:ea typeface="Arial-Rounded" pitchFamily="34" charset="0"/>
                <a:cs typeface="Arial" pitchFamily="34" charset="0"/>
              </a:rPr>
              <a:t>Màu tím hoa sim</a:t>
            </a:r>
          </a:p>
          <a:p>
            <a:pPr algn="just"/>
            <a:r>
              <a:rPr lang="en-US" sz="2700">
                <a:latin typeface="Arial" pitchFamily="34" charset="0"/>
                <a:ea typeface="Arial-Rounded" pitchFamily="34" charset="0"/>
                <a:cs typeface="Arial" pitchFamily="34" charset="0"/>
              </a:rPr>
              <a:t>B</a:t>
            </a:r>
            <a:r>
              <a:rPr lang="en-US" sz="2700" smtClean="0">
                <a:latin typeface="Arial" pitchFamily="34" charset="0"/>
                <a:ea typeface="Arial-Rounded" pitchFamily="34" charset="0"/>
                <a:cs typeface="Arial" pitchFamily="34" charset="0"/>
              </a:rPr>
              <a:t>ảy màu yêu thế.</a:t>
            </a:r>
          </a:p>
          <a:p>
            <a:pPr algn="just"/>
            <a:endParaRPr lang="en-US" sz="2700">
              <a:latin typeface="Arial" pitchFamily="34" charset="0"/>
              <a:ea typeface="Arial-Rounded" pitchFamily="34" charset="0"/>
              <a:cs typeface="Arial" pitchFamily="34" charset="0"/>
            </a:endParaRPr>
          </a:p>
          <a:p>
            <a:pPr algn="just"/>
            <a:r>
              <a:rPr lang="en-US" sz="2700" smtClean="0">
                <a:latin typeface="Arial" pitchFamily="34" charset="0"/>
                <a:ea typeface="Arial-Rounded" pitchFamily="34" charset="0"/>
                <a:cs typeface="Arial" pitchFamily="34" charset="0"/>
              </a:rPr>
              <a:t>Cầu vồng ẩn hiện</a:t>
            </a:r>
          </a:p>
          <a:p>
            <a:pPr algn="just"/>
            <a:r>
              <a:rPr lang="en-US" sz="2700" smtClean="0">
                <a:latin typeface="Arial" pitchFamily="34" charset="0"/>
                <a:ea typeface="Arial-Rounded" pitchFamily="34" charset="0"/>
                <a:cs typeface="Arial" pitchFamily="34" charset="0"/>
              </a:rPr>
              <a:t>Rồi lại tan mau</a:t>
            </a:r>
          </a:p>
          <a:p>
            <a:pPr algn="just"/>
            <a:r>
              <a:rPr lang="en-US" sz="2700" smtClean="0">
                <a:latin typeface="Arial" pitchFamily="34" charset="0"/>
                <a:ea typeface="Arial-Rounded" pitchFamily="34" charset="0"/>
                <a:cs typeface="Arial" pitchFamily="34" charset="0"/>
              </a:rPr>
              <a:t>Đất trời bừng tỉnh</a:t>
            </a:r>
          </a:p>
          <a:p>
            <a:pPr algn="just"/>
            <a:r>
              <a:rPr lang="en-US" sz="2700" smtClean="0">
                <a:latin typeface="Arial" pitchFamily="34" charset="0"/>
                <a:ea typeface="Arial-Rounded" pitchFamily="34" charset="0"/>
                <a:cs typeface="Arial" pitchFamily="34" charset="0"/>
              </a:rPr>
              <a:t>Sau cơn mưa rào.</a:t>
            </a:r>
          </a:p>
          <a:p>
            <a:pPr algn="r"/>
            <a:r>
              <a:rPr lang="en-US" sz="2700" smtClean="0">
                <a:latin typeface="Arial" pitchFamily="34" charset="0"/>
                <a:ea typeface="Arial-Rounded" pitchFamily="34" charset="0"/>
                <a:cs typeface="Arial" pitchFamily="34" charset="0"/>
              </a:rPr>
              <a:t>(Ngọc Hà)</a:t>
            </a:r>
          </a:p>
          <a:p>
            <a:pPr algn="just"/>
            <a:endParaRPr lang="en-US" sz="2700">
              <a:latin typeface="Arial" pitchFamily="34" charset="0"/>
              <a:ea typeface="Arial-Rounded" pitchFamily="34" charset="0"/>
              <a:cs typeface="Arial" pitchFamily="34" charset="0"/>
            </a:endParaRPr>
          </a:p>
        </p:txBody>
      </p:sp>
      <p:cxnSp>
        <p:nvCxnSpPr>
          <p:cNvPr id="6" name="Straight Connector 5"/>
          <p:cNvCxnSpPr/>
          <p:nvPr/>
        </p:nvCxnSpPr>
        <p:spPr>
          <a:xfrm flipH="1">
            <a:off x="2755900" y="1466850"/>
            <a:ext cx="72088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2973856" y="2292350"/>
            <a:ext cx="7929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2818081" y="3105150"/>
            <a:ext cx="5416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2906393" y="3917950"/>
            <a:ext cx="5416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5562600" y="3917950"/>
            <a:ext cx="5416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670331" y="1035050"/>
            <a:ext cx="65535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5139164" y="546542"/>
            <a:ext cx="87227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8153400" y="209550"/>
            <a:ext cx="184731" cy="369332"/>
          </a:xfrm>
          <a:prstGeom prst="rect">
            <a:avLst/>
          </a:prstGeom>
          <a:noFill/>
        </p:spPr>
        <p:txBody>
          <a:bodyPr wrap="none" rtlCol="0">
            <a:spAutoFit/>
          </a:bodyPr>
          <a:lstStyle/>
          <a:p>
            <a:endParaRPr lang="en-US"/>
          </a:p>
        </p:txBody>
      </p:sp>
      <p:sp>
        <p:nvSpPr>
          <p:cNvPr id="13" name="TextBox 12"/>
          <p:cNvSpPr txBox="1"/>
          <p:nvPr/>
        </p:nvSpPr>
        <p:spPr>
          <a:xfrm>
            <a:off x="1492767" y="596072"/>
            <a:ext cx="990600" cy="507831"/>
          </a:xfrm>
          <a:prstGeom prst="rect">
            <a:avLst/>
          </a:prstGeom>
          <a:noFill/>
        </p:spPr>
        <p:txBody>
          <a:bodyPr wrap="square" rtlCol="0">
            <a:spAutoFit/>
          </a:bodyPr>
          <a:lstStyle/>
          <a:p>
            <a:r>
              <a:rPr lang="en-US" sz="2700">
                <a:solidFill>
                  <a:srgbClr val="FF0000"/>
                </a:solidFill>
                <a:latin typeface="Arial" panose="020B0604020202020204" pitchFamily="34" charset="0"/>
                <a:cs typeface="Arial" panose="020B0604020202020204" pitchFamily="34" charset="0"/>
              </a:rPr>
              <a:t> </a:t>
            </a:r>
            <a:r>
              <a:rPr lang="en-US" sz="2700" smtClean="0">
                <a:solidFill>
                  <a:srgbClr val="FF0000"/>
                </a:solidFill>
                <a:latin typeface="Arial" panose="020B0604020202020204" pitchFamily="34" charset="0"/>
                <a:cs typeface="Arial" panose="020B0604020202020204" pitchFamily="34" charset="0"/>
              </a:rPr>
              <a:t>   ưa</a:t>
            </a:r>
            <a:endParaRPr lang="en-US" sz="2700">
              <a:solidFill>
                <a:srgbClr val="FF0000"/>
              </a:solidFill>
              <a:latin typeface="Arial" panose="020B0604020202020204" pitchFamily="34" charset="0"/>
              <a:cs typeface="Arial" panose="020B0604020202020204" pitchFamily="34" charset="0"/>
            </a:endParaRPr>
          </a:p>
        </p:txBody>
      </p:sp>
      <p:sp>
        <p:nvSpPr>
          <p:cNvPr id="14" name="TextBox 13"/>
          <p:cNvSpPr txBox="1"/>
          <p:nvPr/>
        </p:nvSpPr>
        <p:spPr>
          <a:xfrm>
            <a:off x="2818081" y="1017741"/>
            <a:ext cx="990600" cy="507831"/>
          </a:xfrm>
          <a:prstGeom prst="rect">
            <a:avLst/>
          </a:prstGeom>
          <a:noFill/>
        </p:spPr>
        <p:txBody>
          <a:bodyPr wrap="square" rtlCol="0">
            <a:spAutoFit/>
          </a:bodyPr>
          <a:lstStyle/>
          <a:p>
            <a:r>
              <a:rPr lang="en-US" sz="2700" smtClean="0">
                <a:solidFill>
                  <a:srgbClr val="FFC000"/>
                </a:solidFill>
                <a:latin typeface="Arial" panose="020B0604020202020204" pitchFamily="34" charset="0"/>
                <a:cs typeface="Arial" panose="020B0604020202020204" pitchFamily="34" charset="0"/>
              </a:rPr>
              <a:t>ông</a:t>
            </a:r>
            <a:endParaRPr lang="en-US" sz="2700">
              <a:solidFill>
                <a:srgbClr val="FFC000"/>
              </a:solidFill>
              <a:latin typeface="Arial" panose="020B0604020202020204" pitchFamily="34" charset="0"/>
              <a:cs typeface="Arial" panose="020B0604020202020204" pitchFamily="34" charset="0"/>
            </a:endParaRPr>
          </a:p>
        </p:txBody>
      </p:sp>
      <p:sp>
        <p:nvSpPr>
          <p:cNvPr id="15" name="TextBox 14"/>
          <p:cNvSpPr txBox="1"/>
          <p:nvPr/>
        </p:nvSpPr>
        <p:spPr>
          <a:xfrm>
            <a:off x="3088887" y="1844260"/>
            <a:ext cx="990600" cy="507831"/>
          </a:xfrm>
          <a:prstGeom prst="rect">
            <a:avLst/>
          </a:prstGeom>
          <a:noFill/>
        </p:spPr>
        <p:txBody>
          <a:bodyPr wrap="square" rtlCol="0">
            <a:spAutoFit/>
          </a:bodyPr>
          <a:lstStyle/>
          <a:p>
            <a:r>
              <a:rPr lang="en-US" sz="2700" smtClean="0">
                <a:solidFill>
                  <a:srgbClr val="FFC000"/>
                </a:solidFill>
                <a:latin typeface="Arial" panose="020B0604020202020204" pitchFamily="34" charset="0"/>
                <a:cs typeface="Arial" panose="020B0604020202020204" pitchFamily="34" charset="0"/>
              </a:rPr>
              <a:t>ông</a:t>
            </a:r>
            <a:endParaRPr lang="en-US" sz="2700">
              <a:solidFill>
                <a:srgbClr val="FFC000"/>
              </a:solidFill>
              <a:latin typeface="Arial" panose="020B0604020202020204" pitchFamily="34" charset="0"/>
              <a:cs typeface="Arial" panose="020B0604020202020204" pitchFamily="34" charset="0"/>
            </a:endParaRPr>
          </a:p>
        </p:txBody>
      </p:sp>
      <p:sp>
        <p:nvSpPr>
          <p:cNvPr id="16" name="TextBox 15"/>
          <p:cNvSpPr txBox="1"/>
          <p:nvPr/>
        </p:nvSpPr>
        <p:spPr>
          <a:xfrm>
            <a:off x="5216628" y="83824"/>
            <a:ext cx="990600" cy="584775"/>
          </a:xfrm>
          <a:prstGeom prst="rect">
            <a:avLst/>
          </a:prstGeom>
          <a:noFill/>
        </p:spPr>
        <p:txBody>
          <a:bodyPr wrap="square" rtlCol="0">
            <a:spAutoFit/>
          </a:bodyPr>
          <a:lstStyle/>
          <a:p>
            <a:r>
              <a:rPr lang="en-US" sz="3200" b="1" smtClean="0">
                <a:solidFill>
                  <a:srgbClr val="FFC000"/>
                </a:solidFill>
                <a:latin typeface="Arial" panose="020B0604020202020204" pitchFamily="34" charset="0"/>
                <a:cs typeface="Arial" panose="020B0604020202020204" pitchFamily="34" charset="0"/>
              </a:rPr>
              <a:t>ông</a:t>
            </a:r>
            <a:endParaRPr lang="en-US" sz="3200" b="1">
              <a:solidFill>
                <a:srgbClr val="FFC000"/>
              </a:solidFill>
              <a:latin typeface="Arial" panose="020B0604020202020204" pitchFamily="34" charset="0"/>
              <a:cs typeface="Arial" panose="020B0604020202020204" pitchFamily="34" charset="0"/>
            </a:endParaRPr>
          </a:p>
        </p:txBody>
      </p:sp>
      <p:sp>
        <p:nvSpPr>
          <p:cNvPr id="17" name="TextBox 16"/>
          <p:cNvSpPr txBox="1"/>
          <p:nvPr/>
        </p:nvSpPr>
        <p:spPr>
          <a:xfrm>
            <a:off x="2953978" y="2653278"/>
            <a:ext cx="990600" cy="507831"/>
          </a:xfrm>
          <a:prstGeom prst="rect">
            <a:avLst/>
          </a:prstGeom>
          <a:noFill/>
        </p:spPr>
        <p:txBody>
          <a:bodyPr wrap="square" rtlCol="0">
            <a:spAutoFit/>
          </a:bodyPr>
          <a:lstStyle/>
          <a:p>
            <a:r>
              <a:rPr lang="en-US" sz="2700" smtClean="0">
                <a:solidFill>
                  <a:srgbClr val="13C74B"/>
                </a:solidFill>
                <a:latin typeface="Arial" panose="020B0604020202020204" pitchFamily="34" charset="0"/>
                <a:cs typeface="Arial" panose="020B0604020202020204" pitchFamily="34" charset="0"/>
              </a:rPr>
              <a:t>ơi</a:t>
            </a:r>
            <a:endParaRPr lang="en-US" sz="2700">
              <a:solidFill>
                <a:srgbClr val="13C74B"/>
              </a:solidFill>
              <a:latin typeface="Arial" panose="020B0604020202020204" pitchFamily="34" charset="0"/>
              <a:cs typeface="Arial" panose="020B0604020202020204" pitchFamily="34" charset="0"/>
            </a:endParaRPr>
          </a:p>
        </p:txBody>
      </p:sp>
      <p:sp>
        <p:nvSpPr>
          <p:cNvPr id="18" name="TextBox 17"/>
          <p:cNvSpPr txBox="1"/>
          <p:nvPr/>
        </p:nvSpPr>
        <p:spPr>
          <a:xfrm>
            <a:off x="3090115" y="3479797"/>
            <a:ext cx="990600" cy="507831"/>
          </a:xfrm>
          <a:prstGeom prst="rect">
            <a:avLst/>
          </a:prstGeom>
          <a:noFill/>
        </p:spPr>
        <p:txBody>
          <a:bodyPr wrap="square" rtlCol="0">
            <a:spAutoFit/>
          </a:bodyPr>
          <a:lstStyle/>
          <a:p>
            <a:r>
              <a:rPr lang="en-US" sz="2700" smtClean="0">
                <a:solidFill>
                  <a:srgbClr val="13C74B"/>
                </a:solidFill>
                <a:latin typeface="Arial" panose="020B0604020202020204" pitchFamily="34" charset="0"/>
                <a:cs typeface="Arial" panose="020B0604020202020204" pitchFamily="34" charset="0"/>
              </a:rPr>
              <a:t>ơi</a:t>
            </a:r>
            <a:endParaRPr lang="en-US" sz="2700">
              <a:solidFill>
                <a:srgbClr val="13C74B"/>
              </a:solidFill>
              <a:latin typeface="Arial" panose="020B0604020202020204" pitchFamily="34" charset="0"/>
              <a:cs typeface="Arial" panose="020B0604020202020204" pitchFamily="34" charset="0"/>
            </a:endParaRPr>
          </a:p>
        </p:txBody>
      </p:sp>
      <p:sp>
        <p:nvSpPr>
          <p:cNvPr id="19" name="TextBox 18"/>
          <p:cNvSpPr txBox="1"/>
          <p:nvPr/>
        </p:nvSpPr>
        <p:spPr>
          <a:xfrm>
            <a:off x="5700009" y="3473362"/>
            <a:ext cx="990600" cy="507831"/>
          </a:xfrm>
          <a:prstGeom prst="rect">
            <a:avLst/>
          </a:prstGeom>
          <a:noFill/>
        </p:spPr>
        <p:txBody>
          <a:bodyPr wrap="square" rtlCol="0">
            <a:spAutoFit/>
          </a:bodyPr>
          <a:lstStyle/>
          <a:p>
            <a:r>
              <a:rPr lang="en-US" sz="2700" smtClean="0">
                <a:solidFill>
                  <a:srgbClr val="13C74B"/>
                </a:solidFill>
                <a:latin typeface="Arial" panose="020B0604020202020204" pitchFamily="34" charset="0"/>
                <a:cs typeface="Arial" panose="020B0604020202020204" pitchFamily="34" charset="0"/>
              </a:rPr>
              <a:t>ơi</a:t>
            </a:r>
            <a:endParaRPr lang="en-US" sz="2700">
              <a:solidFill>
                <a:srgbClr val="13C74B"/>
              </a:solidFill>
              <a:latin typeface="Arial" panose="020B0604020202020204" pitchFamily="34" charset="0"/>
              <a:cs typeface="Arial" panose="020B0604020202020204" pitchFamily="34" charset="0"/>
            </a:endParaRPr>
          </a:p>
        </p:txBody>
      </p:sp>
      <p:sp>
        <p:nvSpPr>
          <p:cNvPr id="20" name="TextBox 19"/>
          <p:cNvSpPr txBox="1"/>
          <p:nvPr/>
        </p:nvSpPr>
        <p:spPr>
          <a:xfrm>
            <a:off x="6154220" y="3890135"/>
            <a:ext cx="990600" cy="507831"/>
          </a:xfrm>
          <a:prstGeom prst="rect">
            <a:avLst/>
          </a:prstGeom>
          <a:noFill/>
        </p:spPr>
        <p:txBody>
          <a:bodyPr wrap="square" rtlCol="0">
            <a:spAutoFit/>
          </a:bodyPr>
          <a:lstStyle/>
          <a:p>
            <a:r>
              <a:rPr lang="en-US" sz="2700">
                <a:solidFill>
                  <a:srgbClr val="FF0000"/>
                </a:solidFill>
                <a:latin typeface="Arial" panose="020B0604020202020204" pitchFamily="34" charset="0"/>
                <a:cs typeface="Arial" panose="020B0604020202020204" pitchFamily="34" charset="0"/>
              </a:rPr>
              <a:t> </a:t>
            </a:r>
            <a:r>
              <a:rPr lang="en-US" sz="2700" smtClean="0">
                <a:solidFill>
                  <a:srgbClr val="FF0000"/>
                </a:solidFill>
                <a:latin typeface="Arial" panose="020B0604020202020204" pitchFamily="34" charset="0"/>
                <a:cs typeface="Arial" panose="020B0604020202020204" pitchFamily="34" charset="0"/>
              </a:rPr>
              <a:t>   ưa</a:t>
            </a:r>
            <a:endParaRPr lang="en-US" sz="2700">
              <a:solidFill>
                <a:srgbClr val="FF0000"/>
              </a:solidFill>
              <a:latin typeface="Arial" panose="020B0604020202020204" pitchFamily="34" charset="0"/>
              <a:cs typeface="Arial" panose="020B0604020202020204" pitchFamily="34" charset="0"/>
            </a:endParaRPr>
          </a:p>
        </p:txBody>
      </p:sp>
      <p:sp>
        <p:nvSpPr>
          <p:cNvPr id="21" name="TextBox 20"/>
          <p:cNvSpPr txBox="1"/>
          <p:nvPr/>
        </p:nvSpPr>
        <p:spPr>
          <a:xfrm>
            <a:off x="690853" y="603586"/>
            <a:ext cx="990600" cy="507831"/>
          </a:xfrm>
          <a:prstGeom prst="rect">
            <a:avLst/>
          </a:prstGeom>
          <a:noFill/>
        </p:spPr>
        <p:txBody>
          <a:bodyPr wrap="square" rtlCol="0">
            <a:spAutoFit/>
          </a:bodyPr>
          <a:lstStyle/>
          <a:p>
            <a:r>
              <a:rPr lang="en-US" sz="2700">
                <a:solidFill>
                  <a:srgbClr val="FF0000"/>
                </a:solidFill>
                <a:latin typeface="Arial" panose="020B0604020202020204" pitchFamily="34" charset="0"/>
                <a:cs typeface="Arial" panose="020B0604020202020204" pitchFamily="34" charset="0"/>
              </a:rPr>
              <a:t> </a:t>
            </a:r>
            <a:r>
              <a:rPr lang="en-US" sz="2700" smtClean="0">
                <a:solidFill>
                  <a:srgbClr val="FF0000"/>
                </a:solidFill>
                <a:latin typeface="Arial" panose="020B0604020202020204" pitchFamily="34" charset="0"/>
                <a:cs typeface="Arial" panose="020B0604020202020204" pitchFamily="34" charset="0"/>
              </a:rPr>
              <a:t>   ưa</a:t>
            </a:r>
            <a:endParaRPr lang="en-US" sz="2700">
              <a:solidFill>
                <a:srgbClr val="FF0000"/>
              </a:solidFill>
              <a:latin typeface="Arial" panose="020B0604020202020204" pitchFamily="34" charset="0"/>
              <a:cs typeface="Arial" panose="020B0604020202020204" pitchFamily="34" charset="0"/>
            </a:endParaRPr>
          </a:p>
        </p:txBody>
      </p:sp>
      <p:cxnSp>
        <p:nvCxnSpPr>
          <p:cNvPr id="22" name="Straight Connector 21"/>
          <p:cNvCxnSpPr/>
          <p:nvPr/>
        </p:nvCxnSpPr>
        <p:spPr>
          <a:xfrm flipH="1">
            <a:off x="1039906" y="1009576"/>
            <a:ext cx="5416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400801" y="4339910"/>
            <a:ext cx="60959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9903" y="707172"/>
            <a:ext cx="972393" cy="476920"/>
          </a:xfrm>
          <a:prstGeom prst="rect">
            <a:avLst/>
          </a:prstGeom>
          <a:noFill/>
        </p:spPr>
        <p:txBody>
          <a:bodyPr wrap="square" lIns="91305" tIns="45654" rIns="91305" bIns="45654" rtlCol="0">
            <a:spAutoFit/>
          </a:bodyPr>
          <a:lstStyle/>
          <a:p>
            <a:pPr algn="ctr"/>
            <a:r>
              <a:rPr lang="en-US" sz="2400" smtClean="0">
                <a:latin typeface="Arial" pitchFamily="34" charset="0"/>
                <a:ea typeface="Arial-Rounded" pitchFamily="34" charset="0"/>
                <a:cs typeface="Arial" pitchFamily="34" charset="0"/>
              </a:rPr>
              <a:t>(1)</a:t>
            </a:r>
            <a:endParaRPr lang="en-US" sz="2400">
              <a:latin typeface="Arial" pitchFamily="34" charset="0"/>
              <a:ea typeface="Arial-Rounded" pitchFamily="34" charset="0"/>
              <a:cs typeface="Arial" pitchFamily="34" charset="0"/>
            </a:endParaRPr>
          </a:p>
        </p:txBody>
      </p:sp>
      <p:sp>
        <p:nvSpPr>
          <p:cNvPr id="25" name="TextBox 24"/>
          <p:cNvSpPr txBox="1"/>
          <p:nvPr/>
        </p:nvSpPr>
        <p:spPr>
          <a:xfrm>
            <a:off x="152400" y="2780630"/>
            <a:ext cx="972393" cy="476920"/>
          </a:xfrm>
          <a:prstGeom prst="rect">
            <a:avLst/>
          </a:prstGeom>
          <a:noFill/>
        </p:spPr>
        <p:txBody>
          <a:bodyPr wrap="square" lIns="91305" tIns="45654" rIns="91305" bIns="45654" rtlCol="0">
            <a:spAutoFit/>
          </a:bodyPr>
          <a:lstStyle/>
          <a:p>
            <a:pPr algn="ctr"/>
            <a:r>
              <a:rPr lang="en-US" sz="2400" smtClean="0">
                <a:latin typeface="Arial" pitchFamily="34" charset="0"/>
                <a:ea typeface="Arial-Rounded" pitchFamily="34" charset="0"/>
                <a:cs typeface="Arial" pitchFamily="34" charset="0"/>
              </a:rPr>
              <a:t>(2)</a:t>
            </a:r>
            <a:endParaRPr lang="en-US" sz="2400">
              <a:latin typeface="Arial" pitchFamily="34" charset="0"/>
              <a:ea typeface="Arial-Rounded" pitchFamily="34" charset="0"/>
              <a:cs typeface="Arial" pitchFamily="34" charset="0"/>
            </a:endParaRPr>
          </a:p>
        </p:txBody>
      </p:sp>
      <p:sp>
        <p:nvSpPr>
          <p:cNvPr id="26" name="TextBox 25"/>
          <p:cNvSpPr txBox="1"/>
          <p:nvPr/>
        </p:nvSpPr>
        <p:spPr>
          <a:xfrm>
            <a:off x="4231854" y="666750"/>
            <a:ext cx="972393" cy="476920"/>
          </a:xfrm>
          <a:prstGeom prst="rect">
            <a:avLst/>
          </a:prstGeom>
          <a:noFill/>
        </p:spPr>
        <p:txBody>
          <a:bodyPr wrap="square" lIns="91305" tIns="45654" rIns="91305" bIns="45654" rtlCol="0">
            <a:spAutoFit/>
          </a:bodyPr>
          <a:lstStyle/>
          <a:p>
            <a:pPr algn="ctr"/>
            <a:r>
              <a:rPr lang="en-US" sz="2400" smtClean="0">
                <a:latin typeface="Arial" pitchFamily="34" charset="0"/>
                <a:ea typeface="Arial-Rounded" pitchFamily="34" charset="0"/>
                <a:cs typeface="Arial" pitchFamily="34" charset="0"/>
              </a:rPr>
              <a:t>(3)</a:t>
            </a:r>
            <a:endParaRPr lang="en-US" sz="2400">
              <a:latin typeface="Arial" pitchFamily="34" charset="0"/>
              <a:ea typeface="Arial-Rounded" pitchFamily="34" charset="0"/>
              <a:cs typeface="Arial" pitchFamily="34" charset="0"/>
            </a:endParaRPr>
          </a:p>
        </p:txBody>
      </p:sp>
      <p:sp>
        <p:nvSpPr>
          <p:cNvPr id="27" name="TextBox 26"/>
          <p:cNvSpPr txBox="1"/>
          <p:nvPr/>
        </p:nvSpPr>
        <p:spPr>
          <a:xfrm>
            <a:off x="4231853" y="2780630"/>
            <a:ext cx="972393" cy="476920"/>
          </a:xfrm>
          <a:prstGeom prst="rect">
            <a:avLst/>
          </a:prstGeom>
          <a:noFill/>
        </p:spPr>
        <p:txBody>
          <a:bodyPr wrap="square" lIns="91305" tIns="45654" rIns="91305" bIns="45654" rtlCol="0">
            <a:spAutoFit/>
          </a:bodyPr>
          <a:lstStyle/>
          <a:p>
            <a:pPr algn="ctr"/>
            <a:r>
              <a:rPr lang="en-US" sz="2400" smtClean="0">
                <a:latin typeface="Arial" pitchFamily="34" charset="0"/>
                <a:ea typeface="Arial-Rounded" pitchFamily="34" charset="0"/>
                <a:cs typeface="Arial" pitchFamily="34" charset="0"/>
              </a:rPr>
              <a:t>(4)</a:t>
            </a:r>
            <a:endParaRPr lang="en-US" sz="24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315033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0"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92730" y="169051"/>
            <a:ext cx="8222670" cy="523099"/>
          </a:xfrm>
          <a:prstGeom prst="rect">
            <a:avLst/>
          </a:prstGeom>
          <a:noFill/>
        </p:spPr>
        <p:txBody>
          <a:bodyPr wrap="square" lIns="91317" tIns="45660" rIns="91317" bIns="45660" rtlCol="0">
            <a:spAutoFit/>
          </a:bodyPr>
          <a:lstStyle/>
          <a:p>
            <a:pPr algn="just"/>
            <a:r>
              <a:rPr lang="en-US" sz="2800" b="1" smtClean="0">
                <a:latin typeface="Arial" pitchFamily="34" charset="0"/>
                <a:ea typeface="Arial-Rounded" pitchFamily="34" charset="0"/>
                <a:cs typeface="Arial" pitchFamily="34" charset="0"/>
              </a:rPr>
              <a:t>Trả lời câu hỏi</a:t>
            </a:r>
            <a:endParaRPr lang="en-US" sz="2800" b="1">
              <a:latin typeface="Arial" pitchFamily="34" charset="0"/>
              <a:ea typeface="Arial-Rounded" pitchFamily="34" charset="0"/>
              <a:cs typeface="Arial" pitchFamily="34" charset="0"/>
            </a:endParaRPr>
          </a:p>
        </p:txBody>
      </p:sp>
      <p:sp>
        <p:nvSpPr>
          <p:cNvPr id="10" name="TextBox 9"/>
          <p:cNvSpPr txBox="1"/>
          <p:nvPr/>
        </p:nvSpPr>
        <p:spPr>
          <a:xfrm>
            <a:off x="1302330" y="599536"/>
            <a:ext cx="5947064" cy="584642"/>
          </a:xfrm>
          <a:prstGeom prst="rect">
            <a:avLst/>
          </a:prstGeom>
          <a:noFill/>
        </p:spPr>
        <p:txBody>
          <a:bodyPr wrap="square" lIns="91305" tIns="45654" rIns="91305" bIns="45654" rtlCol="0">
            <a:spAutoFit/>
          </a:bodyPr>
          <a:lstStyle/>
          <a:p>
            <a:pPr algn="ctr"/>
            <a:r>
              <a:rPr lang="en-US" sz="3200" b="1" smtClean="0">
                <a:solidFill>
                  <a:srgbClr val="FF0000"/>
                </a:solidFill>
                <a:latin typeface="Arial" pitchFamily="34" charset="0"/>
                <a:ea typeface="Arial-Rounded" pitchFamily="34" charset="0"/>
                <a:cs typeface="Arial" pitchFamily="34" charset="0"/>
              </a:rPr>
              <a:t>Bảy sắc cầu vồng</a:t>
            </a:r>
            <a:endParaRPr lang="en-US" sz="3200" b="1">
              <a:solidFill>
                <a:srgbClr val="FF0000"/>
              </a:solidFill>
              <a:latin typeface="Arial" pitchFamily="34" charset="0"/>
              <a:ea typeface="Arial-Rounded" pitchFamily="34" charset="0"/>
              <a:cs typeface="Arial" pitchFamily="34" charset="0"/>
            </a:endParaRPr>
          </a:p>
        </p:txBody>
      </p:sp>
      <p:sp>
        <p:nvSpPr>
          <p:cNvPr id="11" name="TextBox 10"/>
          <p:cNvSpPr txBox="1"/>
          <p:nvPr/>
        </p:nvSpPr>
        <p:spPr>
          <a:xfrm>
            <a:off x="838200" y="1209854"/>
            <a:ext cx="3733800" cy="3416187"/>
          </a:xfrm>
          <a:prstGeom prst="rect">
            <a:avLst/>
          </a:prstGeom>
          <a:noFill/>
        </p:spPr>
        <p:txBody>
          <a:bodyPr wrap="square" lIns="91305" tIns="45654" rIns="91305" bIns="45654" rtlCol="0">
            <a:spAutoFit/>
          </a:bodyPr>
          <a:lstStyle/>
          <a:p>
            <a:pPr algn="just"/>
            <a:r>
              <a:rPr lang="en-US" sz="2400" smtClean="0">
                <a:latin typeface="Arial" pitchFamily="34" charset="0"/>
                <a:ea typeface="Arial-Rounded" pitchFamily="34" charset="0"/>
                <a:cs typeface="Arial" pitchFamily="34" charset="0"/>
              </a:rPr>
              <a:t>Vừa mưa lại nắng</a:t>
            </a:r>
          </a:p>
          <a:p>
            <a:pPr algn="just"/>
            <a:r>
              <a:rPr lang="en-US" sz="2400" smtClean="0">
                <a:latin typeface="Arial" pitchFamily="34" charset="0"/>
                <a:ea typeface="Arial-Rounded" pitchFamily="34" charset="0"/>
                <a:cs typeface="Arial" pitchFamily="34" charset="0"/>
              </a:rPr>
              <a:t>Hay có cầu vồng</a:t>
            </a:r>
          </a:p>
          <a:p>
            <a:pPr algn="just"/>
            <a:r>
              <a:rPr lang="en-US" sz="2400" smtClean="0">
                <a:latin typeface="Arial" pitchFamily="34" charset="0"/>
                <a:ea typeface="Arial-Rounded" pitchFamily="34" charset="0"/>
                <a:cs typeface="Arial" pitchFamily="34" charset="0"/>
              </a:rPr>
              <a:t>Bảy màu tươi thắm</a:t>
            </a:r>
          </a:p>
          <a:p>
            <a:pPr algn="just"/>
            <a:r>
              <a:rPr lang="en-US" sz="2400" smtClean="0">
                <a:latin typeface="Arial" pitchFamily="34" charset="0"/>
                <a:ea typeface="Arial-Rounded" pitchFamily="34" charset="0"/>
                <a:cs typeface="Arial" pitchFamily="34" charset="0"/>
              </a:rPr>
              <a:t>Bé mừng vui trông</a:t>
            </a:r>
          </a:p>
          <a:p>
            <a:pPr algn="just"/>
            <a:endParaRPr lang="en-US" sz="2400">
              <a:latin typeface="Arial" pitchFamily="34" charset="0"/>
              <a:ea typeface="Arial-Rounded" pitchFamily="34" charset="0"/>
              <a:cs typeface="Arial" pitchFamily="34" charset="0"/>
            </a:endParaRPr>
          </a:p>
          <a:p>
            <a:pPr algn="just"/>
            <a:r>
              <a:rPr lang="en-US" sz="2400">
                <a:latin typeface="Arial" pitchFamily="34" charset="0"/>
                <a:ea typeface="Arial-Rounded" pitchFamily="34" charset="0"/>
                <a:cs typeface="Arial" pitchFamily="34" charset="0"/>
              </a:rPr>
              <a:t>Màu đỏ mặt trời</a:t>
            </a:r>
          </a:p>
          <a:p>
            <a:pPr algn="just"/>
            <a:r>
              <a:rPr lang="en-US" sz="2400">
                <a:latin typeface="Arial" pitchFamily="34" charset="0"/>
                <a:ea typeface="Arial-Rounded" pitchFamily="34" charset="0"/>
                <a:cs typeface="Arial" pitchFamily="34" charset="0"/>
              </a:rPr>
              <a:t>Màu cam đu đủ</a:t>
            </a:r>
          </a:p>
          <a:p>
            <a:pPr algn="just"/>
            <a:r>
              <a:rPr lang="en-US" sz="2400">
                <a:latin typeface="Arial" pitchFamily="34" charset="0"/>
                <a:ea typeface="Arial-Rounded" pitchFamily="34" charset="0"/>
                <a:cs typeface="Arial" pitchFamily="34" charset="0"/>
              </a:rPr>
              <a:t>Màu vàng cá bơi</a:t>
            </a:r>
          </a:p>
          <a:p>
            <a:pPr algn="just"/>
            <a:r>
              <a:rPr lang="en-US" sz="2400">
                <a:latin typeface="Arial" pitchFamily="34" charset="0"/>
                <a:ea typeface="Arial-Rounded" pitchFamily="34" charset="0"/>
                <a:cs typeface="Arial" pitchFamily="34" charset="0"/>
              </a:rPr>
              <a:t>Lục kia màu lá</a:t>
            </a:r>
          </a:p>
        </p:txBody>
      </p:sp>
      <p:sp>
        <p:nvSpPr>
          <p:cNvPr id="12" name="TextBox 11"/>
          <p:cNvSpPr txBox="1"/>
          <p:nvPr/>
        </p:nvSpPr>
        <p:spPr>
          <a:xfrm>
            <a:off x="4864100" y="1209854"/>
            <a:ext cx="4051300" cy="4247183"/>
          </a:xfrm>
          <a:prstGeom prst="rect">
            <a:avLst/>
          </a:prstGeom>
          <a:noFill/>
        </p:spPr>
        <p:txBody>
          <a:bodyPr wrap="square" lIns="91305" tIns="45654" rIns="91305" bIns="45654" rtlCol="0">
            <a:spAutoFit/>
          </a:bodyPr>
          <a:lstStyle/>
          <a:p>
            <a:pPr algn="just"/>
            <a:r>
              <a:rPr lang="en-US" sz="2400" smtClean="0">
                <a:latin typeface="Arial" pitchFamily="34" charset="0"/>
                <a:ea typeface="Arial-Rounded" pitchFamily="34" charset="0"/>
                <a:cs typeface="Arial" pitchFamily="34" charset="0"/>
              </a:rPr>
              <a:t>Màu lam đám mây</a:t>
            </a:r>
          </a:p>
          <a:p>
            <a:pPr algn="just"/>
            <a:r>
              <a:rPr lang="en-US" sz="2400" smtClean="0">
                <a:latin typeface="Arial" pitchFamily="34" charset="0"/>
                <a:ea typeface="Arial-Rounded" pitchFamily="34" charset="0"/>
                <a:cs typeface="Arial" pitchFamily="34" charset="0"/>
              </a:rPr>
              <a:t>Màu chàm áo mẹ</a:t>
            </a:r>
          </a:p>
          <a:p>
            <a:pPr algn="just"/>
            <a:r>
              <a:rPr lang="en-US" sz="2400" smtClean="0">
                <a:latin typeface="Arial" pitchFamily="34" charset="0"/>
                <a:ea typeface="Arial-Rounded" pitchFamily="34" charset="0"/>
                <a:cs typeface="Arial" pitchFamily="34" charset="0"/>
              </a:rPr>
              <a:t>Màu tím hoa sim</a:t>
            </a:r>
          </a:p>
          <a:p>
            <a:pPr algn="just"/>
            <a:r>
              <a:rPr lang="en-US" sz="2400">
                <a:latin typeface="Arial" pitchFamily="34" charset="0"/>
                <a:ea typeface="Arial-Rounded" pitchFamily="34" charset="0"/>
                <a:cs typeface="Arial" pitchFamily="34" charset="0"/>
              </a:rPr>
              <a:t>B</a:t>
            </a:r>
            <a:r>
              <a:rPr lang="en-US" sz="2400" smtClean="0">
                <a:latin typeface="Arial" pitchFamily="34" charset="0"/>
                <a:ea typeface="Arial-Rounded" pitchFamily="34" charset="0"/>
                <a:cs typeface="Arial" pitchFamily="34" charset="0"/>
              </a:rPr>
              <a:t>ảy màu yêu thế.</a:t>
            </a:r>
          </a:p>
          <a:p>
            <a:pPr algn="just"/>
            <a:endParaRPr lang="en-US" sz="2400">
              <a:latin typeface="Arial" pitchFamily="34" charset="0"/>
              <a:ea typeface="Arial-Rounded" pitchFamily="34" charset="0"/>
              <a:cs typeface="Arial" pitchFamily="34" charset="0"/>
            </a:endParaRPr>
          </a:p>
          <a:p>
            <a:pPr algn="just"/>
            <a:r>
              <a:rPr lang="en-US" sz="2400" smtClean="0">
                <a:latin typeface="Arial" pitchFamily="34" charset="0"/>
                <a:ea typeface="Arial-Rounded" pitchFamily="34" charset="0"/>
                <a:cs typeface="Arial" pitchFamily="34" charset="0"/>
              </a:rPr>
              <a:t>Cầu vồng ẩn hiện</a:t>
            </a:r>
          </a:p>
          <a:p>
            <a:pPr algn="just"/>
            <a:r>
              <a:rPr lang="en-US" sz="2400" smtClean="0">
                <a:latin typeface="Arial" pitchFamily="34" charset="0"/>
                <a:ea typeface="Arial-Rounded" pitchFamily="34" charset="0"/>
                <a:cs typeface="Arial" pitchFamily="34" charset="0"/>
              </a:rPr>
              <a:t>Rồi lại tan mau</a:t>
            </a:r>
          </a:p>
          <a:p>
            <a:pPr algn="just"/>
            <a:r>
              <a:rPr lang="en-US" sz="2400" smtClean="0">
                <a:latin typeface="Arial" pitchFamily="34" charset="0"/>
                <a:ea typeface="Arial-Rounded" pitchFamily="34" charset="0"/>
                <a:cs typeface="Arial" pitchFamily="34" charset="0"/>
              </a:rPr>
              <a:t>Đất trời bừng tỉnh</a:t>
            </a:r>
          </a:p>
          <a:p>
            <a:pPr algn="just"/>
            <a:r>
              <a:rPr lang="en-US" sz="2400" smtClean="0">
                <a:latin typeface="Arial" pitchFamily="34" charset="0"/>
                <a:ea typeface="Arial-Rounded" pitchFamily="34" charset="0"/>
                <a:cs typeface="Arial" pitchFamily="34" charset="0"/>
              </a:rPr>
              <a:t>Sau cơn mưa rào.</a:t>
            </a:r>
          </a:p>
          <a:p>
            <a:pPr algn="r"/>
            <a:r>
              <a:rPr lang="en-US" sz="2000" smtClean="0">
                <a:latin typeface="Arial" pitchFamily="34" charset="0"/>
                <a:ea typeface="Arial-Rounded" pitchFamily="34" charset="0"/>
                <a:cs typeface="Arial" pitchFamily="34" charset="0"/>
              </a:rPr>
              <a:t>(Ngọc Hà)</a:t>
            </a:r>
          </a:p>
          <a:p>
            <a:pPr algn="just"/>
            <a:endParaRPr lang="en-US" sz="2400">
              <a:latin typeface="Arial" pitchFamily="34" charset="0"/>
              <a:ea typeface="Arial-Rounded" pitchFamily="34" charset="0"/>
              <a:cs typeface="Arial" pitchFamily="34" charset="0"/>
            </a:endParaRPr>
          </a:p>
        </p:txBody>
      </p:sp>
      <p:sp>
        <p:nvSpPr>
          <p:cNvPr id="8" name="Oval 7"/>
          <p:cNvSpPr/>
          <p:nvPr/>
        </p:nvSpPr>
        <p:spPr>
          <a:xfrm>
            <a:off x="152400" y="82550"/>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4</a:t>
            </a:r>
            <a:endParaRPr lang="en-US" sz="2800" b="1">
              <a:solidFill>
                <a:schemeClr val="bg1"/>
              </a:solidFill>
              <a:latin typeface="Arial Rounded MT Bold" pitchFamily="34" charset="0"/>
              <a:cs typeface="Times New Roman" pitchFamily="18" charset="0"/>
            </a:endParaRPr>
          </a:p>
        </p:txBody>
      </p:sp>
      <p:sp>
        <p:nvSpPr>
          <p:cNvPr id="7" name="TextBox 6"/>
          <p:cNvSpPr txBox="1"/>
          <p:nvPr/>
        </p:nvSpPr>
        <p:spPr>
          <a:xfrm>
            <a:off x="59903" y="1278449"/>
            <a:ext cx="972393" cy="476920"/>
          </a:xfrm>
          <a:prstGeom prst="rect">
            <a:avLst/>
          </a:prstGeom>
          <a:noFill/>
        </p:spPr>
        <p:txBody>
          <a:bodyPr wrap="square" lIns="91305" tIns="45654" rIns="91305" bIns="45654" rtlCol="0">
            <a:spAutoFit/>
          </a:bodyPr>
          <a:lstStyle/>
          <a:p>
            <a:pPr algn="ctr"/>
            <a:r>
              <a:rPr lang="en-US" sz="2400" smtClean="0">
                <a:latin typeface="Arial" pitchFamily="34" charset="0"/>
                <a:ea typeface="Arial-Rounded" pitchFamily="34" charset="0"/>
                <a:cs typeface="Arial" pitchFamily="34" charset="0"/>
              </a:rPr>
              <a:t>(1)</a:t>
            </a:r>
            <a:endParaRPr lang="en-US" sz="2400">
              <a:latin typeface="Arial" pitchFamily="34" charset="0"/>
              <a:ea typeface="Arial-Rounded" pitchFamily="34" charset="0"/>
              <a:cs typeface="Arial" pitchFamily="34" charset="0"/>
            </a:endParaRPr>
          </a:p>
        </p:txBody>
      </p:sp>
      <p:sp>
        <p:nvSpPr>
          <p:cNvPr id="9" name="TextBox 8"/>
          <p:cNvSpPr txBox="1"/>
          <p:nvPr/>
        </p:nvSpPr>
        <p:spPr>
          <a:xfrm>
            <a:off x="152400" y="3161630"/>
            <a:ext cx="972393" cy="476920"/>
          </a:xfrm>
          <a:prstGeom prst="rect">
            <a:avLst/>
          </a:prstGeom>
          <a:noFill/>
        </p:spPr>
        <p:txBody>
          <a:bodyPr wrap="square" lIns="91305" tIns="45654" rIns="91305" bIns="45654" rtlCol="0">
            <a:spAutoFit/>
          </a:bodyPr>
          <a:lstStyle/>
          <a:p>
            <a:pPr algn="ctr"/>
            <a:r>
              <a:rPr lang="en-US" sz="2400" smtClean="0">
                <a:latin typeface="Arial" pitchFamily="34" charset="0"/>
                <a:ea typeface="Arial-Rounded" pitchFamily="34" charset="0"/>
                <a:cs typeface="Arial" pitchFamily="34" charset="0"/>
              </a:rPr>
              <a:t>(2)</a:t>
            </a:r>
            <a:endParaRPr lang="en-US" sz="2400">
              <a:latin typeface="Arial" pitchFamily="34" charset="0"/>
              <a:ea typeface="Arial-Rounded" pitchFamily="34" charset="0"/>
              <a:cs typeface="Arial" pitchFamily="34" charset="0"/>
            </a:endParaRPr>
          </a:p>
        </p:txBody>
      </p:sp>
      <p:sp>
        <p:nvSpPr>
          <p:cNvPr id="13" name="TextBox 12"/>
          <p:cNvSpPr txBox="1"/>
          <p:nvPr/>
        </p:nvSpPr>
        <p:spPr>
          <a:xfrm>
            <a:off x="4231854" y="1238027"/>
            <a:ext cx="972393" cy="476920"/>
          </a:xfrm>
          <a:prstGeom prst="rect">
            <a:avLst/>
          </a:prstGeom>
          <a:noFill/>
        </p:spPr>
        <p:txBody>
          <a:bodyPr wrap="square" lIns="91305" tIns="45654" rIns="91305" bIns="45654" rtlCol="0">
            <a:spAutoFit/>
          </a:bodyPr>
          <a:lstStyle/>
          <a:p>
            <a:pPr algn="ctr"/>
            <a:r>
              <a:rPr lang="en-US" sz="2400" smtClean="0">
                <a:latin typeface="Arial" pitchFamily="34" charset="0"/>
                <a:ea typeface="Arial-Rounded" pitchFamily="34" charset="0"/>
                <a:cs typeface="Arial" pitchFamily="34" charset="0"/>
              </a:rPr>
              <a:t>(3)</a:t>
            </a:r>
            <a:endParaRPr lang="en-US" sz="2400">
              <a:latin typeface="Arial" pitchFamily="34" charset="0"/>
              <a:ea typeface="Arial-Rounded" pitchFamily="34" charset="0"/>
              <a:cs typeface="Arial" pitchFamily="34" charset="0"/>
            </a:endParaRPr>
          </a:p>
        </p:txBody>
      </p:sp>
      <p:sp>
        <p:nvSpPr>
          <p:cNvPr id="14" name="TextBox 13"/>
          <p:cNvSpPr txBox="1"/>
          <p:nvPr/>
        </p:nvSpPr>
        <p:spPr>
          <a:xfrm>
            <a:off x="4231853" y="3161630"/>
            <a:ext cx="972393" cy="476920"/>
          </a:xfrm>
          <a:prstGeom prst="rect">
            <a:avLst/>
          </a:prstGeom>
          <a:noFill/>
        </p:spPr>
        <p:txBody>
          <a:bodyPr wrap="square" lIns="91305" tIns="45654" rIns="91305" bIns="45654" rtlCol="0">
            <a:spAutoFit/>
          </a:bodyPr>
          <a:lstStyle/>
          <a:p>
            <a:pPr algn="ctr"/>
            <a:r>
              <a:rPr lang="en-US" sz="2400" smtClean="0">
                <a:latin typeface="Arial" pitchFamily="34" charset="0"/>
                <a:ea typeface="Arial-Rounded" pitchFamily="34" charset="0"/>
                <a:cs typeface="Arial" pitchFamily="34" charset="0"/>
              </a:rPr>
              <a:t>(4)</a:t>
            </a:r>
            <a:endParaRPr lang="en-US" sz="24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34713631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 name="PA_库_组合 5"/>
          <p:cNvGrpSpPr/>
          <p:nvPr>
            <p:custDataLst>
              <p:tags r:id="rId1"/>
            </p:custDataLst>
          </p:nvPr>
        </p:nvGrpSpPr>
        <p:grpSpPr>
          <a:xfrm>
            <a:off x="809933" y="718485"/>
            <a:ext cx="440876" cy="611706"/>
            <a:chOff x="1836100" y="2332000"/>
            <a:chExt cx="1572829" cy="995767"/>
          </a:xfrm>
        </p:grpSpPr>
        <p:sp>
          <p:nvSpPr>
            <p:cNvPr id="77"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文本框 12"/>
            <p:cNvSpPr txBox="1"/>
            <p:nvPr/>
          </p:nvSpPr>
          <p:spPr>
            <a:xfrm>
              <a:off x="2222351" y="2332000"/>
              <a:ext cx="756776" cy="995767"/>
            </a:xfrm>
            <a:prstGeom prst="rect">
              <a:avLst/>
            </a:prstGeom>
            <a:noFill/>
            <a:ln>
              <a:noFill/>
            </a:ln>
          </p:spPr>
          <p:txBody>
            <a:bodyPr wrap="square" rtlCol="0">
              <a:spAutoFit/>
            </a:bodyPr>
            <a:lstStyle/>
            <a:p>
              <a:pPr algn="ctr" defTabSz="342900">
                <a:lnSpc>
                  <a:spcPct val="125000"/>
                </a:lnSpc>
                <a:defRPr/>
              </a:pPr>
              <a:r>
                <a:rPr lang="en-US" altLang="zh-CN" sz="2700" b="1" dirty="0">
                  <a:solidFill>
                    <a:srgbClr val="F59C1F"/>
                  </a:solidFill>
                  <a:latin typeface="Arial-Rounded" panose="020B0500000000000000" pitchFamily="34" charset="0"/>
                  <a:ea typeface="Arial-Rounded" panose="020B0500000000000000" pitchFamily="34" charset="0"/>
                  <a:cs typeface="Arial-Rounded" panose="020B0500000000000000" pitchFamily="34" charset="0"/>
                </a:rPr>
                <a:t>a</a:t>
              </a:r>
            </a:p>
          </p:txBody>
        </p:sp>
      </p:grpSp>
      <p:sp>
        <p:nvSpPr>
          <p:cNvPr id="80" name="Rectangle 79"/>
          <p:cNvSpPr/>
          <p:nvPr/>
        </p:nvSpPr>
        <p:spPr>
          <a:xfrm>
            <a:off x="1307652" y="796990"/>
            <a:ext cx="7322131" cy="584775"/>
          </a:xfrm>
          <a:prstGeom prst="rect">
            <a:avLst/>
          </a:prstGeom>
        </p:spPr>
        <p:txBody>
          <a:bodyPr wrap="square">
            <a:spAutoFit/>
          </a:bodyPr>
          <a:lstStyle/>
          <a:p>
            <a:r>
              <a:rPr lang="en-US" sz="3200" dirty="0" err="1">
                <a:solidFill>
                  <a:schemeClr val="accent1">
                    <a:lumMod val="50000"/>
                  </a:schemeClr>
                </a:solidFill>
                <a:latin typeface="Arial" panose="020B0604020202020204" pitchFamily="34" charset="0"/>
                <a:cs typeface="Arial" panose="020B0604020202020204" pitchFamily="34" charset="0"/>
              </a:rPr>
              <a:t>Cầu</a:t>
            </a:r>
            <a:r>
              <a:rPr lang="en-US" sz="3200" dirty="0">
                <a:solidFill>
                  <a:schemeClr val="accent1">
                    <a:lumMod val="50000"/>
                  </a:schemeClr>
                </a:solidFill>
                <a:latin typeface="Arial" panose="020B0604020202020204" pitchFamily="34" charset="0"/>
                <a:cs typeface="Arial" panose="020B0604020202020204" pitchFamily="34" charset="0"/>
              </a:rPr>
              <a:t> </a:t>
            </a:r>
            <a:r>
              <a:rPr lang="en-US" sz="3200" dirty="0" err="1">
                <a:solidFill>
                  <a:schemeClr val="accent1">
                    <a:lumMod val="50000"/>
                  </a:schemeClr>
                </a:solidFill>
                <a:latin typeface="Arial" panose="020B0604020202020204" pitchFamily="34" charset="0"/>
                <a:cs typeface="Arial" panose="020B0604020202020204" pitchFamily="34" charset="0"/>
              </a:rPr>
              <a:t>vồng</a:t>
            </a:r>
            <a:r>
              <a:rPr lang="en-US" sz="3200" dirty="0">
                <a:solidFill>
                  <a:schemeClr val="accent1">
                    <a:lumMod val="50000"/>
                  </a:schemeClr>
                </a:solidFill>
                <a:latin typeface="Arial" panose="020B0604020202020204" pitchFamily="34" charset="0"/>
                <a:cs typeface="Arial" panose="020B0604020202020204" pitchFamily="34" charset="0"/>
              </a:rPr>
              <a:t> </a:t>
            </a:r>
            <a:r>
              <a:rPr lang="en-US" sz="3200" dirty="0" err="1">
                <a:solidFill>
                  <a:schemeClr val="accent1">
                    <a:lumMod val="50000"/>
                  </a:schemeClr>
                </a:solidFill>
                <a:latin typeface="Arial" panose="020B0604020202020204" pitchFamily="34" charset="0"/>
                <a:cs typeface="Arial" panose="020B0604020202020204" pitchFamily="34" charset="0"/>
              </a:rPr>
              <a:t>thường</a:t>
            </a:r>
            <a:r>
              <a:rPr lang="en-US" sz="3200" dirty="0">
                <a:solidFill>
                  <a:schemeClr val="accent1">
                    <a:lumMod val="50000"/>
                  </a:schemeClr>
                </a:solidFill>
                <a:latin typeface="Arial" panose="020B0604020202020204" pitchFamily="34" charset="0"/>
                <a:cs typeface="Arial" panose="020B0604020202020204" pitchFamily="34" charset="0"/>
              </a:rPr>
              <a:t> </a:t>
            </a:r>
            <a:r>
              <a:rPr lang="en-US" sz="3200" dirty="0" err="1">
                <a:solidFill>
                  <a:schemeClr val="accent1">
                    <a:lumMod val="50000"/>
                  </a:schemeClr>
                </a:solidFill>
                <a:latin typeface="Arial" panose="020B0604020202020204" pitchFamily="34" charset="0"/>
                <a:cs typeface="Arial" panose="020B0604020202020204" pitchFamily="34" charset="0"/>
              </a:rPr>
              <a:t>xuất</a:t>
            </a:r>
            <a:r>
              <a:rPr lang="en-US" sz="3200" dirty="0">
                <a:solidFill>
                  <a:schemeClr val="accent1">
                    <a:lumMod val="50000"/>
                  </a:schemeClr>
                </a:solidFill>
                <a:latin typeface="Arial" panose="020B0604020202020204" pitchFamily="34" charset="0"/>
                <a:cs typeface="Arial" panose="020B0604020202020204" pitchFamily="34" charset="0"/>
              </a:rPr>
              <a:t> </a:t>
            </a:r>
            <a:r>
              <a:rPr lang="en-US" sz="3200" dirty="0" err="1">
                <a:solidFill>
                  <a:schemeClr val="accent1">
                    <a:lumMod val="50000"/>
                  </a:schemeClr>
                </a:solidFill>
                <a:latin typeface="Arial" panose="020B0604020202020204" pitchFamily="34" charset="0"/>
                <a:cs typeface="Arial" panose="020B0604020202020204" pitchFamily="34" charset="0"/>
              </a:rPr>
              <a:t>hiện</a:t>
            </a:r>
            <a:r>
              <a:rPr lang="en-US" sz="3200" dirty="0">
                <a:solidFill>
                  <a:schemeClr val="accent1">
                    <a:lumMod val="50000"/>
                  </a:schemeClr>
                </a:solidFill>
                <a:latin typeface="Arial" panose="020B0604020202020204" pitchFamily="34" charset="0"/>
                <a:cs typeface="Arial" panose="020B0604020202020204" pitchFamily="34" charset="0"/>
              </a:rPr>
              <a:t> </a:t>
            </a:r>
            <a:r>
              <a:rPr lang="en-US" sz="3200" dirty="0" err="1">
                <a:solidFill>
                  <a:schemeClr val="accent1">
                    <a:lumMod val="50000"/>
                  </a:schemeClr>
                </a:solidFill>
                <a:latin typeface="Arial" panose="020B0604020202020204" pitchFamily="34" charset="0"/>
                <a:cs typeface="Arial" panose="020B0604020202020204" pitchFamily="34" charset="0"/>
              </a:rPr>
              <a:t>khi</a:t>
            </a:r>
            <a:r>
              <a:rPr lang="en-US" sz="3200" dirty="0">
                <a:solidFill>
                  <a:schemeClr val="accent1">
                    <a:lumMod val="50000"/>
                  </a:schemeClr>
                </a:solidFill>
                <a:latin typeface="Arial" panose="020B0604020202020204" pitchFamily="34" charset="0"/>
                <a:cs typeface="Arial" panose="020B0604020202020204" pitchFamily="34" charset="0"/>
              </a:rPr>
              <a:t> </a:t>
            </a:r>
            <a:r>
              <a:rPr lang="en-US" sz="3200" dirty="0" err="1">
                <a:solidFill>
                  <a:schemeClr val="accent1">
                    <a:lumMod val="50000"/>
                  </a:schemeClr>
                </a:solidFill>
                <a:latin typeface="Arial" panose="020B0604020202020204" pitchFamily="34" charset="0"/>
                <a:cs typeface="Arial" panose="020B0604020202020204" pitchFamily="34" charset="0"/>
              </a:rPr>
              <a:t>nào</a:t>
            </a:r>
            <a:r>
              <a:rPr lang="en-US" sz="3200" dirty="0">
                <a:solidFill>
                  <a:schemeClr val="accent1">
                    <a:lumMod val="50000"/>
                  </a:schemeClr>
                </a:solidFill>
                <a:latin typeface="Arial" panose="020B0604020202020204" pitchFamily="34" charset="0"/>
                <a:cs typeface="Arial" panose="020B0604020202020204" pitchFamily="34" charset="0"/>
              </a:rPr>
              <a:t>?</a:t>
            </a:r>
          </a:p>
        </p:txBody>
      </p:sp>
      <p:sp>
        <p:nvSpPr>
          <p:cNvPr id="82" name="Rounded Rectangle 81"/>
          <p:cNvSpPr/>
          <p:nvPr/>
        </p:nvSpPr>
        <p:spPr>
          <a:xfrm>
            <a:off x="729343" y="1657349"/>
            <a:ext cx="4411803" cy="2386693"/>
          </a:xfrm>
          <a:prstGeom prst="roundRect">
            <a:avLst>
              <a:gd name="adj" fmla="val 11248"/>
            </a:avLst>
          </a:prstGeom>
          <a:noFill/>
          <a:ln w="28575" cap="flat" cmpd="sng" algn="ctr">
            <a:solidFill>
              <a:srgbClr val="00B050"/>
            </a:solidFill>
            <a:prstDash val="solid"/>
            <a:miter lim="800000"/>
          </a:ln>
          <a:effectLst/>
        </p:spPr>
        <p:txBody>
          <a:bodyPr rtlCol="0" anchor="ctr"/>
          <a:lstStyle/>
          <a:p>
            <a:pPr algn="ctr" defTabSz="342900">
              <a:defRPr/>
            </a:pPr>
            <a:endParaRPr lang="en-US" sz="1350">
              <a:solidFill>
                <a:srgbClr val="FFFF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4" name="Rectangle 83"/>
          <p:cNvSpPr/>
          <p:nvPr/>
        </p:nvSpPr>
        <p:spPr>
          <a:xfrm>
            <a:off x="1037443" y="1880270"/>
            <a:ext cx="4011511" cy="1754326"/>
          </a:xfrm>
          <a:prstGeom prst="rect">
            <a:avLst/>
          </a:prstGeom>
        </p:spPr>
        <p:txBody>
          <a:bodyPr wrap="square">
            <a:spAutoFit/>
          </a:bodyPr>
          <a:lstStyle/>
          <a:p>
            <a:pPr lvl="0" eaLnBrk="0" fontAlgn="base" hangingPunct="0">
              <a:spcBef>
                <a:spcPct val="0"/>
              </a:spcBef>
              <a:spcAft>
                <a:spcPct val="0"/>
              </a:spcAft>
              <a:defRPr/>
            </a:pPr>
            <a:r>
              <a:rPr lang="en-GB" altLang="en-US" sz="3600" dirty="0" err="1">
                <a:solidFill>
                  <a:srgbClr val="FF0000"/>
                </a:solidFill>
                <a:cs typeface="UTM Avo" panose="02040603050506020204" pitchFamily="18" charset="0"/>
              </a:rPr>
              <a:t>Cầu</a:t>
            </a:r>
            <a:r>
              <a:rPr lang="en-GB" altLang="en-US" sz="3600" dirty="0">
                <a:solidFill>
                  <a:srgbClr val="FF0000"/>
                </a:solidFill>
                <a:cs typeface="UTM Avo" panose="02040603050506020204" pitchFamily="18" charset="0"/>
              </a:rPr>
              <a:t> </a:t>
            </a:r>
            <a:r>
              <a:rPr lang="en-GB" altLang="en-US" sz="3600" dirty="0" err="1">
                <a:solidFill>
                  <a:srgbClr val="FF0000"/>
                </a:solidFill>
                <a:cs typeface="UTM Avo" panose="02040603050506020204" pitchFamily="18" charset="0"/>
              </a:rPr>
              <a:t>vồng</a:t>
            </a:r>
            <a:r>
              <a:rPr lang="en-GB" altLang="en-US" sz="3600" dirty="0">
                <a:solidFill>
                  <a:srgbClr val="FF0000"/>
                </a:solidFill>
                <a:cs typeface="UTM Avo" panose="02040603050506020204" pitchFamily="18" charset="0"/>
              </a:rPr>
              <a:t> </a:t>
            </a:r>
            <a:r>
              <a:rPr lang="en-GB" altLang="en-US" sz="3600" dirty="0" err="1">
                <a:solidFill>
                  <a:srgbClr val="FF0000"/>
                </a:solidFill>
                <a:cs typeface="UTM Avo" panose="02040603050506020204" pitchFamily="18" charset="0"/>
              </a:rPr>
              <a:t>thường</a:t>
            </a:r>
            <a:r>
              <a:rPr lang="en-GB" altLang="en-US" sz="3600" dirty="0">
                <a:solidFill>
                  <a:srgbClr val="FF0000"/>
                </a:solidFill>
                <a:cs typeface="UTM Avo" panose="02040603050506020204" pitchFamily="18" charset="0"/>
              </a:rPr>
              <a:t> </a:t>
            </a:r>
            <a:r>
              <a:rPr lang="en-GB" altLang="en-US" sz="3600" dirty="0" err="1">
                <a:solidFill>
                  <a:srgbClr val="FF0000"/>
                </a:solidFill>
                <a:cs typeface="UTM Avo" panose="02040603050506020204" pitchFamily="18" charset="0"/>
              </a:rPr>
              <a:t>xuất</a:t>
            </a:r>
            <a:r>
              <a:rPr lang="en-GB" altLang="en-US" sz="3600" dirty="0">
                <a:solidFill>
                  <a:srgbClr val="FF0000"/>
                </a:solidFill>
                <a:cs typeface="UTM Avo" panose="02040603050506020204" pitchFamily="18" charset="0"/>
              </a:rPr>
              <a:t> </a:t>
            </a:r>
            <a:r>
              <a:rPr lang="en-GB" altLang="en-US" sz="3600" dirty="0" err="1">
                <a:solidFill>
                  <a:srgbClr val="FF0000"/>
                </a:solidFill>
                <a:cs typeface="UTM Avo" panose="02040603050506020204" pitchFamily="18" charset="0"/>
              </a:rPr>
              <a:t>hiện</a:t>
            </a:r>
            <a:r>
              <a:rPr lang="en-GB" altLang="en-US" sz="3600" dirty="0">
                <a:solidFill>
                  <a:srgbClr val="FF0000"/>
                </a:solidFill>
                <a:cs typeface="UTM Avo" panose="02040603050506020204" pitchFamily="18" charset="0"/>
              </a:rPr>
              <a:t> </a:t>
            </a:r>
            <a:r>
              <a:rPr lang="en-GB" altLang="en-US" sz="3600" dirty="0" err="1">
                <a:solidFill>
                  <a:srgbClr val="FF0000"/>
                </a:solidFill>
                <a:cs typeface="UTM Avo" panose="02040603050506020204" pitchFamily="18" charset="0"/>
              </a:rPr>
              <a:t>khi</a:t>
            </a:r>
            <a:r>
              <a:rPr lang="en-GB" altLang="en-US" sz="3600" dirty="0">
                <a:solidFill>
                  <a:srgbClr val="FF0000"/>
                </a:solidFill>
                <a:cs typeface="UTM Avo" panose="02040603050506020204" pitchFamily="18" charset="0"/>
              </a:rPr>
              <a:t> </a:t>
            </a:r>
            <a:r>
              <a:rPr lang="en-GB" altLang="en-US" sz="3600" dirty="0" err="1">
                <a:solidFill>
                  <a:srgbClr val="FF0000"/>
                </a:solidFill>
                <a:cs typeface="UTM Avo" panose="02040603050506020204" pitchFamily="18" charset="0"/>
              </a:rPr>
              <a:t>vừa</a:t>
            </a:r>
            <a:r>
              <a:rPr lang="en-GB" altLang="en-US" sz="3600" dirty="0">
                <a:solidFill>
                  <a:srgbClr val="FF0000"/>
                </a:solidFill>
                <a:cs typeface="UTM Avo" panose="02040603050506020204" pitchFamily="18" charset="0"/>
              </a:rPr>
              <a:t> </a:t>
            </a:r>
            <a:r>
              <a:rPr lang="en-GB" altLang="en-US" sz="3600" dirty="0" err="1">
                <a:solidFill>
                  <a:srgbClr val="FF0000"/>
                </a:solidFill>
                <a:cs typeface="UTM Avo" panose="02040603050506020204" pitchFamily="18" charset="0"/>
              </a:rPr>
              <a:t>mưa</a:t>
            </a:r>
            <a:r>
              <a:rPr lang="en-GB" altLang="en-US" sz="3600" dirty="0">
                <a:solidFill>
                  <a:srgbClr val="FF0000"/>
                </a:solidFill>
                <a:cs typeface="UTM Avo" panose="02040603050506020204" pitchFamily="18" charset="0"/>
              </a:rPr>
              <a:t> </a:t>
            </a:r>
            <a:r>
              <a:rPr lang="en-GB" altLang="en-US" sz="3600" dirty="0" err="1">
                <a:solidFill>
                  <a:srgbClr val="FF0000"/>
                </a:solidFill>
                <a:cs typeface="UTM Avo" panose="02040603050506020204" pitchFamily="18" charset="0"/>
              </a:rPr>
              <a:t>vừa</a:t>
            </a:r>
            <a:r>
              <a:rPr lang="en-GB" altLang="en-US" sz="3600" dirty="0">
                <a:solidFill>
                  <a:srgbClr val="FF0000"/>
                </a:solidFill>
                <a:cs typeface="UTM Avo" panose="02040603050506020204" pitchFamily="18" charset="0"/>
              </a:rPr>
              <a:t> </a:t>
            </a:r>
            <a:r>
              <a:rPr lang="en-GB" altLang="en-US" sz="3600" dirty="0" err="1">
                <a:solidFill>
                  <a:srgbClr val="FF0000"/>
                </a:solidFill>
                <a:cs typeface="UTM Avo" panose="02040603050506020204" pitchFamily="18" charset="0"/>
              </a:rPr>
              <a:t>nắng</a:t>
            </a:r>
            <a:r>
              <a:rPr lang="en-GB" altLang="en-US" sz="3600" dirty="0">
                <a:solidFill>
                  <a:srgbClr val="FF0000"/>
                </a:solidFill>
                <a:cs typeface="UTM Avo" panose="02040603050506020204" pitchFamily="18" charset="0"/>
              </a:rPr>
              <a:t>.</a:t>
            </a:r>
          </a:p>
        </p:txBody>
      </p:sp>
      <p:pic>
        <p:nvPicPr>
          <p:cNvPr id="2050" name="Picture 2" descr="Cầu vồng là gì? Xuất hiện khi nào? 7 sắc cầu vồng gồm những màu gì? - Học  Điện Tử">
            <a:extLst>
              <a:ext uri="{FF2B5EF4-FFF2-40B4-BE49-F238E27FC236}">
                <a16:creationId xmlns:a16="http://schemas.microsoft.com/office/drawing/2014/main" id="{85D94343-C6B8-4AE6-A0E0-1D209C48060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17546" y="1681843"/>
            <a:ext cx="3543298" cy="23622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92730" y="169051"/>
            <a:ext cx="8222670" cy="523099"/>
          </a:xfrm>
          <a:prstGeom prst="rect">
            <a:avLst/>
          </a:prstGeom>
          <a:noFill/>
        </p:spPr>
        <p:txBody>
          <a:bodyPr wrap="square" lIns="91317" tIns="45660" rIns="91317" bIns="45660" rtlCol="0">
            <a:spAutoFit/>
          </a:bodyPr>
          <a:lstStyle/>
          <a:p>
            <a:pPr algn="just"/>
            <a:r>
              <a:rPr lang="en-US" sz="2800" b="1" smtClean="0">
                <a:latin typeface="Arial" pitchFamily="34" charset="0"/>
                <a:ea typeface="Arial-Rounded" pitchFamily="34" charset="0"/>
                <a:cs typeface="Arial" pitchFamily="34" charset="0"/>
              </a:rPr>
              <a:t>Trả lời câu hỏi</a:t>
            </a:r>
            <a:endParaRPr lang="en-US" sz="2800" b="1">
              <a:latin typeface="Arial" pitchFamily="34" charset="0"/>
              <a:ea typeface="Arial-Rounded" pitchFamily="34" charset="0"/>
              <a:cs typeface="Arial" pitchFamily="34" charset="0"/>
            </a:endParaRPr>
          </a:p>
        </p:txBody>
      </p:sp>
      <p:sp>
        <p:nvSpPr>
          <p:cNvPr id="13" name="Oval 12"/>
          <p:cNvSpPr/>
          <p:nvPr/>
        </p:nvSpPr>
        <p:spPr>
          <a:xfrm>
            <a:off x="152400" y="82550"/>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4</a:t>
            </a:r>
            <a:endParaRPr lang="en-US" sz="2800" b="1">
              <a:solidFill>
                <a:schemeClr val="bg1"/>
              </a:solidFill>
              <a:latin typeface="Arial Rounded MT Bold" pitchFamily="34" charset="0"/>
              <a:cs typeface="Times New Roman" pitchFamily="18" charset="0"/>
            </a:endParaRPr>
          </a:p>
        </p:txBody>
      </p:sp>
    </p:spTree>
    <p:extLst>
      <p:ext uri="{BB962C8B-B14F-4D97-AF65-F5344CB8AC3E}">
        <p14:creationId xmlns:p14="http://schemas.microsoft.com/office/powerpoint/2010/main" val="1674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750"/>
                                        <p:tgtEl>
                                          <p:spTgt spid="76"/>
                                        </p:tgtEl>
                                      </p:cBhvr>
                                    </p:animEffect>
                                    <p:anim calcmode="lin" valueType="num">
                                      <p:cBhvr>
                                        <p:cTn id="8" dur="750" fill="hold"/>
                                        <p:tgtEl>
                                          <p:spTgt spid="76"/>
                                        </p:tgtEl>
                                        <p:attrNameLst>
                                          <p:attrName>ppt_x</p:attrName>
                                        </p:attrNameLst>
                                      </p:cBhvr>
                                      <p:tavLst>
                                        <p:tav tm="0">
                                          <p:val>
                                            <p:strVal val="#ppt_x"/>
                                          </p:val>
                                        </p:tav>
                                        <p:tav tm="100000">
                                          <p:val>
                                            <p:strVal val="#ppt_x"/>
                                          </p:val>
                                        </p:tav>
                                      </p:tavLst>
                                    </p:anim>
                                    <p:anim calcmode="lin" valueType="num">
                                      <p:cBhvr>
                                        <p:cTn id="9" dur="750" fill="hold"/>
                                        <p:tgtEl>
                                          <p:spTgt spid="7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fade">
                                      <p:cBhvr>
                                        <p:cTn id="12" dur="750"/>
                                        <p:tgtEl>
                                          <p:spTgt spid="80"/>
                                        </p:tgtEl>
                                      </p:cBhvr>
                                    </p:animEffect>
                                    <p:anim calcmode="lin" valueType="num">
                                      <p:cBhvr>
                                        <p:cTn id="13" dur="750" fill="hold"/>
                                        <p:tgtEl>
                                          <p:spTgt spid="80"/>
                                        </p:tgtEl>
                                        <p:attrNameLst>
                                          <p:attrName>ppt_x</p:attrName>
                                        </p:attrNameLst>
                                      </p:cBhvr>
                                      <p:tavLst>
                                        <p:tav tm="0">
                                          <p:val>
                                            <p:strVal val="#ppt_x"/>
                                          </p:val>
                                        </p:tav>
                                        <p:tav tm="100000">
                                          <p:val>
                                            <p:strVal val="#ppt_x"/>
                                          </p:val>
                                        </p:tav>
                                      </p:tavLst>
                                    </p:anim>
                                    <p:anim calcmode="lin" valueType="num">
                                      <p:cBhvr>
                                        <p:cTn id="14" dur="75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4"/>
                                        </p:tgtEl>
                                        <p:attrNameLst>
                                          <p:attrName>style.visibility</p:attrName>
                                        </p:attrNameLst>
                                      </p:cBhvr>
                                      <p:to>
                                        <p:strVal val="visible"/>
                                      </p:to>
                                    </p:set>
                                    <p:animEffect transition="in" filter="fade">
                                      <p:cBhvr>
                                        <p:cTn id="19" dur="1000"/>
                                        <p:tgtEl>
                                          <p:spTgt spid="84"/>
                                        </p:tgtEl>
                                      </p:cBhvr>
                                    </p:animEffect>
                                    <p:anim calcmode="lin" valueType="num">
                                      <p:cBhvr>
                                        <p:cTn id="20" dur="1000" fill="hold"/>
                                        <p:tgtEl>
                                          <p:spTgt spid="84"/>
                                        </p:tgtEl>
                                        <p:attrNameLst>
                                          <p:attrName>ppt_x</p:attrName>
                                        </p:attrNameLst>
                                      </p:cBhvr>
                                      <p:tavLst>
                                        <p:tav tm="0">
                                          <p:val>
                                            <p:strVal val="#ppt_x"/>
                                          </p:val>
                                        </p:tav>
                                        <p:tav tm="100000">
                                          <p:val>
                                            <p:strVal val="#ppt_x"/>
                                          </p:val>
                                        </p:tav>
                                      </p:tavLst>
                                    </p:anim>
                                    <p:anim calcmode="lin" valueType="num">
                                      <p:cBhvr>
                                        <p:cTn id="21" dur="1000" fill="hold"/>
                                        <p:tgtEl>
                                          <p:spTgt spid="84"/>
                                        </p:tgtEl>
                                        <p:attrNameLst>
                                          <p:attrName>ppt_y</p:attrName>
                                        </p:attrNameLst>
                                      </p:cBhvr>
                                      <p:tavLst>
                                        <p:tav tm="0">
                                          <p:val>
                                            <p:strVal val="#ppt_y+.1"/>
                                          </p:val>
                                        </p:tav>
                                        <p:tav tm="100000">
                                          <p:val>
                                            <p:strVal val="#ppt_y"/>
                                          </p:val>
                                        </p:tav>
                                      </p:tavLst>
                                    </p:anim>
                                  </p:childTnLst>
                                </p:cTn>
                              </p:par>
                              <p:par>
                                <p:cTn id="22" presetID="1" presetClass="entr" presetSubtype="0" fill="hold" grpId="0" nodeType="withEffect">
                                  <p:stCondLst>
                                    <p:cond delay="0"/>
                                  </p:stCondLst>
                                  <p:childTnLst>
                                    <p:set>
                                      <p:cBhvr>
                                        <p:cTn id="23" dur="1" fill="hold">
                                          <p:stCondLst>
                                            <p:cond delay="0"/>
                                          </p:stCondLst>
                                        </p:cTn>
                                        <p:tgtEl>
                                          <p:spTgt spid="82"/>
                                        </p:tgtEl>
                                        <p:attrNameLst>
                                          <p:attrName>style.visibility</p:attrName>
                                        </p:attrNameLst>
                                      </p:cBhvr>
                                      <p:to>
                                        <p:strVal val="visible"/>
                                      </p:to>
                                    </p:set>
                                  </p:childTnLst>
                                </p:cTn>
                              </p:par>
                              <p:par>
                                <p:cTn id="24" presetID="22" presetClass="entr" presetSubtype="4" fill="hold" nodeType="with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wipe(down)">
                                      <p:cBhvr>
                                        <p:cTn id="2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2" grpId="0" animBg="1"/>
      <p:bldP spid="8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33600" y="270795"/>
            <a:ext cx="4724400" cy="584666"/>
          </a:xfrm>
          <a:prstGeom prst="rect">
            <a:avLst/>
          </a:prstGeom>
          <a:solidFill>
            <a:srgbClr val="CAE8AA"/>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a:t>
            </a:r>
            <a:r>
              <a:rPr lang="en-US" sz="3200" b="1" smtClean="0">
                <a:latin typeface="Arial" pitchFamily="34" charset="0"/>
                <a:ea typeface="Arial-Rounded" pitchFamily="34" charset="0"/>
                <a:cs typeface="Arial" pitchFamily="34" charset="0"/>
              </a:rPr>
              <a:t>khổ thơ 2 và 3:</a:t>
            </a:r>
            <a:endParaRPr lang="en-US" sz="3200" b="1">
              <a:latin typeface="Arial" pitchFamily="34" charset="0"/>
              <a:ea typeface="Arial-Rounded" pitchFamily="34" charset="0"/>
              <a:cs typeface="Arial" pitchFamily="34" charset="0"/>
            </a:endParaRPr>
          </a:p>
        </p:txBody>
      </p:sp>
      <p:sp>
        <p:nvSpPr>
          <p:cNvPr id="6" name="TextBox 5"/>
          <p:cNvSpPr txBox="1"/>
          <p:nvPr/>
        </p:nvSpPr>
        <p:spPr>
          <a:xfrm>
            <a:off x="304800" y="3571134"/>
            <a:ext cx="8001000" cy="461556"/>
          </a:xfrm>
          <a:prstGeom prst="rect">
            <a:avLst/>
          </a:prstGeom>
          <a:solidFill>
            <a:srgbClr val="FEA8D9"/>
          </a:solidFill>
        </p:spPr>
        <p:txBody>
          <a:bodyPr wrap="square" lIns="91330" tIns="45666" rIns="91330" bIns="45666" rtlCol="0">
            <a:spAutoFit/>
          </a:bodyPr>
          <a:lstStyle/>
          <a:p>
            <a:pPr algn="ctr"/>
            <a:r>
              <a:rPr lang="en-US" sz="2400" b="1" smtClean="0">
                <a:latin typeface="Arial" pitchFamily="34" charset="0"/>
                <a:ea typeface="Arial-Rounded" pitchFamily="34" charset="0"/>
                <a:cs typeface="Arial" pitchFamily="34" charset="0"/>
              </a:rPr>
              <a:t>b. Cầu vồng có mấy màu? Đó là những màu nào?</a:t>
            </a:r>
            <a:endParaRPr lang="en-US" sz="2400" b="1">
              <a:latin typeface="Arial" pitchFamily="34" charset="0"/>
              <a:ea typeface="Arial-Rounded" pitchFamily="34" charset="0"/>
              <a:cs typeface="Arial" pitchFamily="34" charset="0"/>
            </a:endParaRPr>
          </a:p>
        </p:txBody>
      </p:sp>
      <p:sp>
        <p:nvSpPr>
          <p:cNvPr id="9" name="TextBox 8"/>
          <p:cNvSpPr txBox="1"/>
          <p:nvPr/>
        </p:nvSpPr>
        <p:spPr>
          <a:xfrm>
            <a:off x="1143000" y="1347980"/>
            <a:ext cx="4051300" cy="2061970"/>
          </a:xfrm>
          <a:prstGeom prst="rect">
            <a:avLst/>
          </a:prstGeom>
          <a:noFill/>
        </p:spPr>
        <p:txBody>
          <a:bodyPr wrap="square" lIns="91305" tIns="45654" rIns="91305" bIns="45654" rtlCol="0">
            <a:spAutoFit/>
          </a:bodyPr>
          <a:lstStyle/>
          <a:p>
            <a:pPr algn="just"/>
            <a:r>
              <a:rPr lang="en-US" sz="3200">
                <a:latin typeface="Arial" pitchFamily="34" charset="0"/>
                <a:ea typeface="Arial-Rounded" pitchFamily="34" charset="0"/>
                <a:cs typeface="Arial" pitchFamily="34" charset="0"/>
              </a:rPr>
              <a:t>Màu đỏ mặt trời</a:t>
            </a:r>
          </a:p>
          <a:p>
            <a:pPr algn="just"/>
            <a:r>
              <a:rPr lang="en-US" sz="3200">
                <a:latin typeface="Arial" pitchFamily="34" charset="0"/>
                <a:ea typeface="Arial-Rounded" pitchFamily="34" charset="0"/>
                <a:cs typeface="Arial" pitchFamily="34" charset="0"/>
              </a:rPr>
              <a:t>Màu cam đu đủ</a:t>
            </a:r>
          </a:p>
          <a:p>
            <a:pPr algn="just"/>
            <a:r>
              <a:rPr lang="en-US" sz="3200">
                <a:latin typeface="Arial" pitchFamily="34" charset="0"/>
                <a:ea typeface="Arial-Rounded" pitchFamily="34" charset="0"/>
                <a:cs typeface="Arial" pitchFamily="34" charset="0"/>
              </a:rPr>
              <a:t>Màu vàng cá bơi</a:t>
            </a:r>
          </a:p>
          <a:p>
            <a:pPr algn="just"/>
            <a:r>
              <a:rPr lang="en-US" sz="3200">
                <a:latin typeface="Arial" pitchFamily="34" charset="0"/>
                <a:ea typeface="Arial-Rounded" pitchFamily="34" charset="0"/>
                <a:cs typeface="Arial" pitchFamily="34" charset="0"/>
              </a:rPr>
              <a:t>Lục kia màu lá</a:t>
            </a:r>
          </a:p>
        </p:txBody>
      </p:sp>
      <p:sp>
        <p:nvSpPr>
          <p:cNvPr id="10" name="TextBox 9"/>
          <p:cNvSpPr txBox="1"/>
          <p:nvPr/>
        </p:nvSpPr>
        <p:spPr>
          <a:xfrm>
            <a:off x="4711699" y="1347980"/>
            <a:ext cx="4051300" cy="2061970"/>
          </a:xfrm>
          <a:prstGeom prst="rect">
            <a:avLst/>
          </a:prstGeom>
          <a:noFill/>
        </p:spPr>
        <p:txBody>
          <a:bodyPr wrap="square" lIns="91305" tIns="45654" rIns="91305" bIns="45654" rtlCol="0">
            <a:spAutoFit/>
          </a:bodyPr>
          <a:lstStyle/>
          <a:p>
            <a:pPr algn="just"/>
            <a:r>
              <a:rPr lang="en-US" sz="3200">
                <a:latin typeface="Arial" pitchFamily="34" charset="0"/>
                <a:ea typeface="Arial-Rounded" pitchFamily="34" charset="0"/>
                <a:cs typeface="Arial" pitchFamily="34" charset="0"/>
              </a:rPr>
              <a:t>Màu lam đám mây</a:t>
            </a:r>
          </a:p>
          <a:p>
            <a:pPr algn="just"/>
            <a:r>
              <a:rPr lang="en-US" sz="3200">
                <a:latin typeface="Arial" pitchFamily="34" charset="0"/>
                <a:ea typeface="Arial-Rounded" pitchFamily="34" charset="0"/>
                <a:cs typeface="Arial" pitchFamily="34" charset="0"/>
              </a:rPr>
              <a:t>Màu chàm áo mẹ</a:t>
            </a:r>
          </a:p>
          <a:p>
            <a:pPr algn="just"/>
            <a:r>
              <a:rPr lang="en-US" sz="3200">
                <a:latin typeface="Arial" pitchFamily="34" charset="0"/>
                <a:ea typeface="Arial-Rounded" pitchFamily="34" charset="0"/>
                <a:cs typeface="Arial" pitchFamily="34" charset="0"/>
              </a:rPr>
              <a:t>Màu tím hoa sim</a:t>
            </a:r>
          </a:p>
          <a:p>
            <a:pPr algn="just"/>
            <a:r>
              <a:rPr lang="en-US" sz="3200">
                <a:latin typeface="Arial" pitchFamily="34" charset="0"/>
                <a:ea typeface="Arial-Rounded" pitchFamily="34" charset="0"/>
                <a:cs typeface="Arial" pitchFamily="34" charset="0"/>
              </a:rPr>
              <a:t>Bảy màu yêu thế.</a:t>
            </a:r>
          </a:p>
        </p:txBody>
      </p:sp>
      <p:cxnSp>
        <p:nvCxnSpPr>
          <p:cNvPr id="11" name="Straight Connector 10"/>
          <p:cNvCxnSpPr/>
          <p:nvPr/>
        </p:nvCxnSpPr>
        <p:spPr>
          <a:xfrm flipH="1">
            <a:off x="2133600" y="2362600"/>
            <a:ext cx="1905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2171707" y="2816916"/>
            <a:ext cx="186689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219200" y="3333750"/>
            <a:ext cx="67173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5702300" y="1843433"/>
            <a:ext cx="23749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5743528" y="2329270"/>
            <a:ext cx="21050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5678130" y="2808633"/>
            <a:ext cx="209427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04800" y="4064992"/>
            <a:ext cx="8686800" cy="830888"/>
          </a:xfrm>
          <a:prstGeom prst="rect">
            <a:avLst/>
          </a:prstGeom>
          <a:solidFill>
            <a:srgbClr val="FEA8D9"/>
          </a:solidFill>
        </p:spPr>
        <p:txBody>
          <a:bodyPr wrap="square" lIns="91330" tIns="45666" rIns="91330" bIns="45666" rtlCol="0">
            <a:spAutoFit/>
          </a:bodyPr>
          <a:lstStyle/>
          <a:p>
            <a:pPr algn="ctr"/>
            <a:r>
              <a:rPr lang="en-US" sz="2400" b="1" smtClean="0">
                <a:solidFill>
                  <a:srgbClr val="FF0000"/>
                </a:solidFill>
                <a:latin typeface="Arial" pitchFamily="34" charset="0"/>
                <a:ea typeface="Arial-Rounded" pitchFamily="34" charset="0"/>
                <a:cs typeface="Arial" pitchFamily="34" charset="0"/>
              </a:rPr>
              <a:t>b. Cầu vồng có bảy màu. Đó là màu đỏ, cam, vàng, lục, lam, </a:t>
            </a:r>
            <a:r>
              <a:rPr lang="en-US" sz="2400" b="1" smtClean="0">
                <a:solidFill>
                  <a:srgbClr val="FF0000"/>
                </a:solidFill>
                <a:latin typeface="Arial" pitchFamily="34" charset="0"/>
                <a:ea typeface="Arial-Rounded" pitchFamily="34" charset="0"/>
                <a:cs typeface="Arial" pitchFamily="34" charset="0"/>
              </a:rPr>
              <a:t>chàm, </a:t>
            </a:r>
            <a:r>
              <a:rPr lang="en-US" sz="2400" b="1" smtClean="0">
                <a:solidFill>
                  <a:srgbClr val="FF0000"/>
                </a:solidFill>
                <a:latin typeface="Arial" pitchFamily="34" charset="0"/>
                <a:ea typeface="Arial-Rounded" pitchFamily="34" charset="0"/>
                <a:cs typeface="Arial" pitchFamily="34" charset="0"/>
              </a:rPr>
              <a:t>tím.</a:t>
            </a:r>
            <a:endParaRPr lang="en-US" sz="2400" b="1">
              <a:solidFill>
                <a:srgbClr val="FF0000"/>
              </a:solidFill>
              <a:latin typeface="Arial" pitchFamily="34" charset="0"/>
              <a:ea typeface="Arial-Rounded" pitchFamily="34" charset="0"/>
              <a:cs typeface="Arial" pitchFamily="34" charset="0"/>
            </a:endParaRPr>
          </a:p>
        </p:txBody>
      </p:sp>
      <p:cxnSp>
        <p:nvCxnSpPr>
          <p:cNvPr id="18" name="Straight Connector 17"/>
          <p:cNvCxnSpPr/>
          <p:nvPr/>
        </p:nvCxnSpPr>
        <p:spPr>
          <a:xfrm flipH="1">
            <a:off x="2133600" y="1853772"/>
            <a:ext cx="1905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9095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41CC31-432D-4AB9-B9D3-3E010EDEBBDB}"/>
              </a:ext>
            </a:extLst>
          </p:cNvPr>
          <p:cNvPicPr>
            <a:picLocks noChangeAspect="1"/>
          </p:cNvPicPr>
          <p:nvPr/>
        </p:nvPicPr>
        <p:blipFill>
          <a:blip r:embed="rId2"/>
          <a:stretch>
            <a:fillRect/>
          </a:stretch>
        </p:blipFill>
        <p:spPr>
          <a:xfrm>
            <a:off x="0" y="0"/>
            <a:ext cx="9144000" cy="5143500"/>
          </a:xfrm>
          <a:prstGeom prst="rect">
            <a:avLst/>
          </a:prstGeom>
        </p:spPr>
      </p:pic>
      <p:sp>
        <p:nvSpPr>
          <p:cNvPr id="2" name="Rectangle 1"/>
          <p:cNvSpPr/>
          <p:nvPr/>
        </p:nvSpPr>
        <p:spPr>
          <a:xfrm>
            <a:off x="266700" y="555813"/>
            <a:ext cx="8610600" cy="4031873"/>
          </a:xfrm>
          <a:prstGeom prst="rect">
            <a:avLst/>
          </a:prstGeom>
        </p:spPr>
        <p:txBody>
          <a:bodyPr wrap="square">
            <a:spAutoFit/>
          </a:bodyPr>
          <a:lstStyle/>
          <a:p>
            <a:pPr algn="ctr"/>
            <a:r>
              <a:rPr lang="vi-VN" sz="3200" b="1">
                <a:solidFill>
                  <a:srgbClr val="FF0000"/>
                </a:solidFill>
                <a:latin typeface="Times New Roman" panose="02020603050405020304" pitchFamily="18" charset="0"/>
                <a:cs typeface="Times New Roman" panose="02020603050405020304" pitchFamily="18" charset="0"/>
              </a:rPr>
              <a:t>Sự tích các loài hoa</a:t>
            </a:r>
            <a:endParaRPr lang="vi-VN" sz="3200">
              <a:solidFill>
                <a:srgbClr val="FF0000"/>
              </a:solidFill>
              <a:latin typeface="Times New Roman" panose="02020603050405020304" pitchFamily="18" charset="0"/>
              <a:cs typeface="Times New Roman" panose="02020603050405020304" pitchFamily="18" charset="0"/>
            </a:endParaRPr>
          </a:p>
          <a:p>
            <a:pPr algn="just"/>
            <a:r>
              <a:rPr lang="en-US" sz="3200" smtClean="0">
                <a:latin typeface="Times New Roman" panose="02020603050405020304" pitchFamily="18" charset="0"/>
                <a:cs typeface="Times New Roman" panose="02020603050405020304" pitchFamily="18" charset="0"/>
              </a:rPr>
              <a:t>      </a:t>
            </a:r>
            <a:r>
              <a:rPr lang="vi-VN" sz="3200" smtClean="0">
                <a:latin typeface="Times New Roman" panose="02020603050405020304" pitchFamily="18" charset="0"/>
                <a:cs typeface="Times New Roman" panose="02020603050405020304" pitchFamily="18" charset="0"/>
              </a:rPr>
              <a:t>Ngày </a:t>
            </a:r>
            <a:r>
              <a:rPr lang="vi-VN" sz="3200">
                <a:latin typeface="Times New Roman" panose="02020603050405020304" pitchFamily="18" charset="0"/>
                <a:cs typeface="Times New Roman" panose="02020603050405020304" pitchFamily="18" charset="0"/>
              </a:rPr>
              <a:t>xưa, chỉ ở thiên đường mới có hoa, còn trên mặt đất chưa có loài hoa nào. Mãi về sau, nhận ra thiếu sót ấy, Trời mới sai Thần Sắc Đẹp vẽ hoa cho các loài cây. Vẽ xong, Thần muốn tặng hương cho chúng nhưng lại không mang đủ hương cho tất cả. Thần quyết định sẽ chỉ tặng hương thơm cho những loài hoa có tấm lòng thơm thảo.</a:t>
            </a:r>
          </a:p>
        </p:txBody>
      </p:sp>
      <p:sp>
        <p:nvSpPr>
          <p:cNvPr id="5" name="Rectangle 4"/>
          <p:cNvSpPr/>
          <p:nvPr/>
        </p:nvSpPr>
        <p:spPr>
          <a:xfrm>
            <a:off x="533400" y="1047750"/>
            <a:ext cx="8229600" cy="584775"/>
          </a:xfrm>
          <a:prstGeom prst="rect">
            <a:avLst/>
          </a:prstGeom>
        </p:spPr>
        <p:txBody>
          <a:bodyPr wrap="square">
            <a:spAutoFit/>
          </a:bodyPr>
          <a:lstStyle/>
          <a:p>
            <a:pPr marR="30480" algn="just">
              <a:spcBef>
                <a:spcPts val="0"/>
              </a:spcBef>
            </a:pPr>
            <a:r>
              <a:rPr lang="en-US" sz="3200" smtClean="0">
                <a:effectLst/>
                <a:latin typeface="Times New Roman" panose="02020603050405020304" pitchFamily="18" charset="0"/>
                <a:ea typeface="SimSun" panose="02010600030101010101" pitchFamily="2" charset="-122"/>
              </a:rPr>
              <a:t>       </a:t>
            </a:r>
            <a:endParaRPr lang="en-US" sz="3200" dirty="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196481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61920" y="1276350"/>
            <a:ext cx="4867760" cy="3413878"/>
          </a:xfrm>
          <a:prstGeom prst="rect">
            <a:avLst/>
          </a:prstGeom>
        </p:spPr>
      </p:pic>
      <p:sp>
        <p:nvSpPr>
          <p:cNvPr id="4" name="TextBox 3"/>
          <p:cNvSpPr txBox="1"/>
          <p:nvPr/>
        </p:nvSpPr>
        <p:spPr>
          <a:xfrm>
            <a:off x="152400" y="285750"/>
            <a:ext cx="8686800" cy="830888"/>
          </a:xfrm>
          <a:prstGeom prst="rect">
            <a:avLst/>
          </a:prstGeom>
          <a:solidFill>
            <a:srgbClr val="FEA8D9"/>
          </a:solidFill>
        </p:spPr>
        <p:txBody>
          <a:bodyPr wrap="square" lIns="91330" tIns="45666" rIns="91330" bIns="45666" rtlCol="0">
            <a:spAutoFit/>
          </a:bodyPr>
          <a:lstStyle/>
          <a:p>
            <a:pPr algn="ctr"/>
            <a:r>
              <a:rPr lang="en-US" sz="2400" b="1" smtClean="0">
                <a:solidFill>
                  <a:srgbClr val="FF0000"/>
                </a:solidFill>
                <a:latin typeface="Arial" pitchFamily="34" charset="0"/>
                <a:ea typeface="Arial-Rounded" pitchFamily="34" charset="0"/>
                <a:cs typeface="Arial" pitchFamily="34" charset="0"/>
              </a:rPr>
              <a:t>b. Cầu vồng có bảy màu. Đó là màu đỏ, cam, vàng, lục, lam, chàm. tím.</a:t>
            </a:r>
            <a:endParaRPr lang="en-US" sz="2400" b="1">
              <a:solidFill>
                <a:srgbClr val="FF0000"/>
              </a:solidFill>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145825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1581150"/>
            <a:ext cx="4144417" cy="2362200"/>
          </a:xfrm>
          <a:prstGeom prst="rect">
            <a:avLst/>
          </a:prstGeom>
        </p:spPr>
      </p:pic>
      <p:pic>
        <p:nvPicPr>
          <p:cNvPr id="3" name="Picture 2"/>
          <p:cNvPicPr>
            <a:picLocks noChangeAspect="1"/>
          </p:cNvPicPr>
          <p:nvPr/>
        </p:nvPicPr>
        <p:blipFill>
          <a:blip r:embed="rId3"/>
          <a:stretch>
            <a:fillRect/>
          </a:stretch>
        </p:blipFill>
        <p:spPr>
          <a:xfrm>
            <a:off x="4572000" y="1585290"/>
            <a:ext cx="4552688" cy="2358060"/>
          </a:xfrm>
          <a:prstGeom prst="rect">
            <a:avLst/>
          </a:prstGeom>
        </p:spPr>
      </p:pic>
      <p:sp>
        <p:nvSpPr>
          <p:cNvPr id="4" name="Title 1"/>
          <p:cNvSpPr txBox="1">
            <a:spLocks/>
          </p:cNvSpPr>
          <p:nvPr/>
        </p:nvSpPr>
        <p:spPr>
          <a:xfrm>
            <a:off x="279400" y="247651"/>
            <a:ext cx="8458200" cy="1219200"/>
          </a:xfrm>
          <a:prstGeom prst="rect">
            <a:avLst/>
          </a:prstGeom>
        </p:spPr>
        <p:txBody>
          <a:bodyPr vert="horz" lIns="91305" tIns="45654" rIns="91305" bIns="45654" rtlCol="0" anchor="ctr">
            <a:normAutofit/>
          </a:bodyPr>
          <a:lstStyle>
            <a:lvl1pPr algn="ctr" defTabSz="913056" rtl="0" eaLnBrk="1" latinLnBrk="0" hangingPunct="1">
              <a:spcBef>
                <a:spcPct val="0"/>
              </a:spcBef>
              <a:buNone/>
              <a:defRPr sz="4400" kern="1200">
                <a:solidFill>
                  <a:schemeClr val="tx1"/>
                </a:solidFill>
                <a:latin typeface="+mj-lt"/>
                <a:ea typeface="+mj-ea"/>
                <a:cs typeface="+mj-cs"/>
              </a:defRPr>
            </a:lvl1pPr>
          </a:lstStyle>
          <a:p>
            <a:r>
              <a:rPr lang="en-US" sz="4000" b="1" smtClean="0">
                <a:solidFill>
                  <a:srgbClr val="FF0000"/>
                </a:solidFill>
                <a:latin typeface="Arial" pitchFamily="34" charset="0"/>
                <a:cs typeface="Arial" pitchFamily="34" charset="0"/>
              </a:rPr>
              <a:t>Màu đỏ mặt trời</a:t>
            </a:r>
            <a:endParaRPr lang="en-US" sz="4000">
              <a:latin typeface="Arial" pitchFamily="34" charset="0"/>
              <a:cs typeface="Arial" pitchFamily="34" charset="0"/>
            </a:endParaRPr>
          </a:p>
        </p:txBody>
      </p:sp>
    </p:spTree>
    <p:extLst>
      <p:ext uri="{BB962C8B-B14F-4D97-AF65-F5344CB8AC3E}">
        <p14:creationId xmlns:p14="http://schemas.microsoft.com/office/powerpoint/2010/main" val="115706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79400" y="247651"/>
            <a:ext cx="8458200" cy="1219200"/>
          </a:xfrm>
          <a:prstGeom prst="rect">
            <a:avLst/>
          </a:prstGeom>
        </p:spPr>
        <p:txBody>
          <a:bodyPr vert="horz" lIns="91305" tIns="45654" rIns="91305" bIns="45654" rtlCol="0" anchor="ctr">
            <a:normAutofit/>
          </a:bodyPr>
          <a:lstStyle>
            <a:lvl1pPr algn="ctr" defTabSz="913056" rtl="0" eaLnBrk="1" latinLnBrk="0" hangingPunct="1">
              <a:spcBef>
                <a:spcPct val="0"/>
              </a:spcBef>
              <a:buNone/>
              <a:defRPr sz="4400" kern="1200">
                <a:solidFill>
                  <a:schemeClr val="tx1"/>
                </a:solidFill>
                <a:latin typeface="+mj-lt"/>
                <a:ea typeface="+mj-ea"/>
                <a:cs typeface="+mj-cs"/>
              </a:defRPr>
            </a:lvl1pPr>
          </a:lstStyle>
          <a:p>
            <a:r>
              <a:rPr lang="en-US" sz="4000" b="1" smtClean="0">
                <a:solidFill>
                  <a:srgbClr val="FF0000"/>
                </a:solidFill>
                <a:latin typeface="Arial" pitchFamily="34" charset="0"/>
                <a:cs typeface="Arial" pitchFamily="34" charset="0"/>
              </a:rPr>
              <a:t>Màu cam đu đủ</a:t>
            </a:r>
            <a:endParaRPr lang="en-US" sz="4000">
              <a:latin typeface="Arial" pitchFamily="34" charset="0"/>
              <a:cs typeface="Arial" pitchFamily="34" charset="0"/>
            </a:endParaRPr>
          </a:p>
        </p:txBody>
      </p:sp>
      <p:pic>
        <p:nvPicPr>
          <p:cNvPr id="2" name="Picture 2" descr="10 tác dụng của đu đủ đối với sức khỏe con người và lưu ý khi sử dụ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749291"/>
            <a:ext cx="4334394" cy="24417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Quả Đu Đủ - Những người tuyệt đối không nên ăn đu đủ cần biết - YouTub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1749291"/>
            <a:ext cx="4374681" cy="2460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60783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79400" y="-19050"/>
            <a:ext cx="8458200" cy="1219200"/>
          </a:xfrm>
          <a:prstGeom prst="rect">
            <a:avLst/>
          </a:prstGeom>
        </p:spPr>
        <p:txBody>
          <a:bodyPr vert="horz" lIns="91305" tIns="45654" rIns="91305" bIns="45654" rtlCol="0" anchor="ctr">
            <a:normAutofit/>
          </a:bodyPr>
          <a:lstStyle>
            <a:lvl1pPr algn="ctr" defTabSz="913056" rtl="0" eaLnBrk="1" latinLnBrk="0" hangingPunct="1">
              <a:spcBef>
                <a:spcPct val="0"/>
              </a:spcBef>
              <a:buNone/>
              <a:defRPr sz="4400" kern="1200">
                <a:solidFill>
                  <a:schemeClr val="tx1"/>
                </a:solidFill>
                <a:latin typeface="+mj-lt"/>
                <a:ea typeface="+mj-ea"/>
                <a:cs typeface="+mj-cs"/>
              </a:defRPr>
            </a:lvl1pPr>
          </a:lstStyle>
          <a:p>
            <a:r>
              <a:rPr lang="en-US" sz="4000" b="1" smtClean="0">
                <a:solidFill>
                  <a:srgbClr val="FF0000"/>
                </a:solidFill>
                <a:latin typeface="Arial" pitchFamily="34" charset="0"/>
                <a:cs typeface="Arial" pitchFamily="34" charset="0"/>
              </a:rPr>
              <a:t>Màu vàng cá bơi</a:t>
            </a:r>
            <a:endParaRPr lang="en-US" sz="4000">
              <a:latin typeface="Arial" pitchFamily="34" charset="0"/>
              <a:cs typeface="Arial" pitchFamily="34" charset="0"/>
            </a:endParaRPr>
          </a:p>
        </p:txBody>
      </p:sp>
      <p:sp>
        <p:nvSpPr>
          <p:cNvPr id="2" name="AutoShape 2" descr="Cá Vàng - Những Vấn đề Cần Lưu ý để Chăm Sóc Tốt Cho Cá Vàng Trong Quá  Trình Nuôi - Báo Khuyến Nô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4" descr="CÁ VÀNG BƠI - Bé Mon - Liên Khúc Nhạc Thiếu Nhi Vui Nhộn Sôi Động Hay Nhất  Cho Bé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333" y="1123950"/>
            <a:ext cx="6900333" cy="3881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00850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79400" y="-19050"/>
            <a:ext cx="8458200" cy="1219200"/>
          </a:xfrm>
          <a:prstGeom prst="rect">
            <a:avLst/>
          </a:prstGeom>
        </p:spPr>
        <p:txBody>
          <a:bodyPr vert="horz" lIns="91305" tIns="45654" rIns="91305" bIns="45654" rtlCol="0" anchor="ctr">
            <a:normAutofit/>
          </a:bodyPr>
          <a:lstStyle>
            <a:lvl1pPr algn="ctr" defTabSz="913056" rtl="0" eaLnBrk="1" latinLnBrk="0" hangingPunct="1">
              <a:spcBef>
                <a:spcPct val="0"/>
              </a:spcBef>
              <a:buNone/>
              <a:defRPr sz="4400" kern="1200">
                <a:solidFill>
                  <a:schemeClr val="tx1"/>
                </a:solidFill>
                <a:latin typeface="+mj-lt"/>
                <a:ea typeface="+mj-ea"/>
                <a:cs typeface="+mj-cs"/>
              </a:defRPr>
            </a:lvl1pPr>
          </a:lstStyle>
          <a:p>
            <a:r>
              <a:rPr lang="en-US" sz="4000" b="1" smtClean="0">
                <a:solidFill>
                  <a:srgbClr val="FF0000"/>
                </a:solidFill>
                <a:latin typeface="Arial" pitchFamily="34" charset="0"/>
                <a:cs typeface="Arial" pitchFamily="34" charset="0"/>
              </a:rPr>
              <a:t>Màu lam đám mây</a:t>
            </a:r>
            <a:endParaRPr lang="en-US" sz="4000">
              <a:latin typeface="Arial" pitchFamily="34" charset="0"/>
              <a:cs typeface="Arial" pitchFamily="34" charset="0"/>
            </a:endParaRPr>
          </a:p>
        </p:txBody>
      </p:sp>
      <p:sp>
        <p:nvSpPr>
          <p:cNvPr id="2" name="AutoShape 2" descr="Cá Vàng - Những Vấn đề Cần Lưu ý để Chăm Sóc Tốt Cho Cá Vàng Trong Quá  Trình Nuôi - Báo Khuyến Nô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descr="Tại sao có mây trắng lẫn mây đen trên bầu trời - BYTU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269603"/>
            <a:ext cx="5387975" cy="3367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1916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79400" y="-19050"/>
            <a:ext cx="8458200" cy="1219200"/>
          </a:xfrm>
          <a:prstGeom prst="rect">
            <a:avLst/>
          </a:prstGeom>
        </p:spPr>
        <p:txBody>
          <a:bodyPr vert="horz" lIns="91305" tIns="45654" rIns="91305" bIns="45654" rtlCol="0" anchor="ctr">
            <a:normAutofit/>
          </a:bodyPr>
          <a:lstStyle>
            <a:lvl1pPr algn="ctr" defTabSz="913056" rtl="0" eaLnBrk="1" latinLnBrk="0" hangingPunct="1">
              <a:spcBef>
                <a:spcPct val="0"/>
              </a:spcBef>
              <a:buNone/>
              <a:defRPr sz="4400" kern="1200">
                <a:solidFill>
                  <a:schemeClr val="tx1"/>
                </a:solidFill>
                <a:latin typeface="+mj-lt"/>
                <a:ea typeface="+mj-ea"/>
                <a:cs typeface="+mj-cs"/>
              </a:defRPr>
            </a:lvl1pPr>
          </a:lstStyle>
          <a:p>
            <a:r>
              <a:rPr lang="en-US" sz="4000" b="1" smtClean="0">
                <a:solidFill>
                  <a:srgbClr val="FF0000"/>
                </a:solidFill>
                <a:latin typeface="Arial" pitchFamily="34" charset="0"/>
                <a:cs typeface="Arial" pitchFamily="34" charset="0"/>
              </a:rPr>
              <a:t>Màu tím hoa sim</a:t>
            </a:r>
            <a:endParaRPr lang="en-US" sz="4000">
              <a:latin typeface="Arial" pitchFamily="34" charset="0"/>
              <a:cs typeface="Arial" pitchFamily="34" charset="0"/>
            </a:endParaRPr>
          </a:p>
        </p:txBody>
      </p:sp>
      <p:sp>
        <p:nvSpPr>
          <p:cNvPr id="2" name="AutoShape 2" descr="Cá Vàng - Những Vấn đề Cần Lưu ý để Chăm Sóc Tốt Cho Cá Vàng Trong Quá  Trình Nuôi - Báo Khuyến Nô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2" name="Picture 2" descr="Tản mạn Hoa Sim Tím hay, những bài viết nói về cây sim quê ta | IINI Bl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675" y="1428750"/>
            <a:ext cx="4140200" cy="31051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ây hoa sim tím giống. Trồng chủ yếu trong khu sinh thái du lịch, công  viên, trong sân vườn,... Cây cho hoa tím đẹp và lãng mạn nên đượ… | Loài hoa"/>
          <p:cNvPicPr>
            <a:picLocks noChangeAspect="1" noChangeArrowheads="1"/>
          </p:cNvPicPr>
          <p:nvPr/>
        </p:nvPicPr>
        <p:blipFill rotWithShape="1">
          <a:blip r:embed="rId3">
            <a:extLst>
              <a:ext uri="{28A0092B-C50C-407E-A947-70E740481C1C}">
                <a14:useLocalDpi xmlns:a14="http://schemas.microsoft.com/office/drawing/2010/main" val="0"/>
              </a:ext>
            </a:extLst>
          </a:blip>
          <a:srcRect b="12381"/>
          <a:stretch/>
        </p:blipFill>
        <p:spPr bwMode="auto">
          <a:xfrm>
            <a:off x="4387850" y="1408430"/>
            <a:ext cx="4756150" cy="3125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067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33600" y="270795"/>
            <a:ext cx="4724400" cy="584666"/>
          </a:xfrm>
          <a:prstGeom prst="rect">
            <a:avLst/>
          </a:prstGeom>
          <a:solidFill>
            <a:srgbClr val="CAE8AA"/>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a:t>
            </a:r>
            <a:r>
              <a:rPr lang="en-US" sz="3200" b="1" smtClean="0">
                <a:latin typeface="Arial" pitchFamily="34" charset="0"/>
                <a:ea typeface="Arial-Rounded" pitchFamily="34" charset="0"/>
                <a:cs typeface="Arial" pitchFamily="34" charset="0"/>
              </a:rPr>
              <a:t>khổ thơ 4:</a:t>
            </a:r>
            <a:endParaRPr lang="en-US" sz="3200" b="1">
              <a:latin typeface="Arial" pitchFamily="34" charset="0"/>
              <a:ea typeface="Arial-Rounded" pitchFamily="34" charset="0"/>
              <a:cs typeface="Arial" pitchFamily="34" charset="0"/>
            </a:endParaRPr>
          </a:p>
        </p:txBody>
      </p:sp>
      <p:sp>
        <p:nvSpPr>
          <p:cNvPr id="6" name="TextBox 5"/>
          <p:cNvSpPr txBox="1"/>
          <p:nvPr/>
        </p:nvSpPr>
        <p:spPr>
          <a:xfrm>
            <a:off x="339436" y="3648565"/>
            <a:ext cx="8312727" cy="830888"/>
          </a:xfrm>
          <a:prstGeom prst="rect">
            <a:avLst/>
          </a:prstGeom>
          <a:solidFill>
            <a:srgbClr val="FEA8D9"/>
          </a:solidFill>
        </p:spPr>
        <p:txBody>
          <a:bodyPr wrap="square" lIns="91330" tIns="45666" rIns="91330" bIns="45666" rtlCol="0">
            <a:spAutoFit/>
          </a:bodyPr>
          <a:lstStyle/>
          <a:p>
            <a:pPr algn="ctr"/>
            <a:r>
              <a:rPr lang="en-US" sz="2400" b="1" smtClean="0">
                <a:latin typeface="Arial" pitchFamily="34" charset="0"/>
                <a:ea typeface="Arial-Rounded" pitchFamily="34" charset="0"/>
                <a:cs typeface="Arial" pitchFamily="34" charset="0"/>
              </a:rPr>
              <a:t>Câu thơ nào cho thấy cầu vồng thường xuất hiện và tan đi rất nhanh? </a:t>
            </a:r>
            <a:endParaRPr lang="en-US" sz="2400" b="1">
              <a:latin typeface="Arial" pitchFamily="34" charset="0"/>
              <a:ea typeface="Arial-Rounded" pitchFamily="34" charset="0"/>
              <a:cs typeface="Arial" pitchFamily="34" charset="0"/>
            </a:endParaRPr>
          </a:p>
        </p:txBody>
      </p:sp>
      <p:sp>
        <p:nvSpPr>
          <p:cNvPr id="9" name="TextBox 8"/>
          <p:cNvSpPr txBox="1"/>
          <p:nvPr/>
        </p:nvSpPr>
        <p:spPr>
          <a:xfrm>
            <a:off x="2714172" y="1428750"/>
            <a:ext cx="5410200" cy="2061970"/>
          </a:xfrm>
          <a:prstGeom prst="rect">
            <a:avLst/>
          </a:prstGeom>
          <a:noFill/>
        </p:spPr>
        <p:txBody>
          <a:bodyPr wrap="square" lIns="91305" tIns="45654" rIns="91305" bIns="45654" rtlCol="0">
            <a:spAutoFit/>
          </a:bodyPr>
          <a:lstStyle/>
          <a:p>
            <a:pPr algn="just">
              <a:spcBef>
                <a:spcPts val="1200"/>
              </a:spcBef>
            </a:pPr>
            <a:r>
              <a:rPr lang="en-US" sz="3200">
                <a:latin typeface="Arial" pitchFamily="34" charset="0"/>
                <a:ea typeface="Arial-Rounded" pitchFamily="34" charset="0"/>
                <a:cs typeface="Arial" pitchFamily="34" charset="0"/>
              </a:rPr>
              <a:t>Cầu vồng ẩn hiện</a:t>
            </a:r>
          </a:p>
          <a:p>
            <a:pPr algn="just"/>
            <a:r>
              <a:rPr lang="en-US" sz="3200">
                <a:latin typeface="Arial" pitchFamily="34" charset="0"/>
                <a:ea typeface="Arial-Rounded" pitchFamily="34" charset="0"/>
                <a:cs typeface="Arial" pitchFamily="34" charset="0"/>
              </a:rPr>
              <a:t>Rồi lại tan mau</a:t>
            </a:r>
          </a:p>
          <a:p>
            <a:pPr algn="just"/>
            <a:r>
              <a:rPr lang="en-US" sz="3200">
                <a:latin typeface="Arial" pitchFamily="34" charset="0"/>
                <a:ea typeface="Arial-Rounded" pitchFamily="34" charset="0"/>
                <a:cs typeface="Arial" pitchFamily="34" charset="0"/>
              </a:rPr>
              <a:t>Đất trời bừng tỉnh</a:t>
            </a:r>
          </a:p>
          <a:p>
            <a:pPr algn="just"/>
            <a:r>
              <a:rPr lang="en-US" sz="3200">
                <a:latin typeface="Arial" pitchFamily="34" charset="0"/>
                <a:ea typeface="Arial-Rounded" pitchFamily="34" charset="0"/>
                <a:cs typeface="Arial" pitchFamily="34" charset="0"/>
              </a:rPr>
              <a:t>Sau cơn mưa rào.</a:t>
            </a:r>
          </a:p>
        </p:txBody>
      </p:sp>
      <p:cxnSp>
        <p:nvCxnSpPr>
          <p:cNvPr id="10" name="Straight Connector 9"/>
          <p:cNvCxnSpPr/>
          <p:nvPr/>
        </p:nvCxnSpPr>
        <p:spPr>
          <a:xfrm flipH="1">
            <a:off x="2844800" y="1962150"/>
            <a:ext cx="320039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2868520" y="2457450"/>
            <a:ext cx="264495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383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34936" y="300820"/>
            <a:ext cx="7308270" cy="523099"/>
          </a:xfrm>
          <a:prstGeom prst="rect">
            <a:avLst/>
          </a:prstGeom>
          <a:noFill/>
        </p:spPr>
        <p:txBody>
          <a:bodyPr wrap="square" lIns="91317" tIns="45660" rIns="91317" bIns="45660" rtlCol="0">
            <a:spAutoFit/>
          </a:bodyPr>
          <a:lstStyle/>
          <a:p>
            <a:pPr algn="just"/>
            <a:r>
              <a:rPr lang="en-US" sz="2800" b="1" smtClean="0">
                <a:latin typeface="Arial" pitchFamily="34" charset="0"/>
                <a:ea typeface="Arial-Rounded" pitchFamily="34" charset="0"/>
                <a:cs typeface="Arial" pitchFamily="34" charset="0"/>
              </a:rPr>
              <a:t>Học thuộc lòng hai khổ thơ em thích</a:t>
            </a:r>
            <a:endParaRPr lang="en-US" sz="2800" b="1">
              <a:latin typeface="Arial" pitchFamily="34" charset="0"/>
              <a:ea typeface="Arial-Rounded" pitchFamily="34" charset="0"/>
              <a:cs typeface="Arial" pitchFamily="34" charset="0"/>
            </a:endParaRP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76350"/>
            <a:ext cx="4968875" cy="3224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1747838"/>
            <a:ext cx="1148038" cy="339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Oval 16"/>
          <p:cNvSpPr/>
          <p:nvPr/>
        </p:nvSpPr>
        <p:spPr>
          <a:xfrm>
            <a:off x="152400" y="82550"/>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5</a:t>
            </a:r>
            <a:endParaRPr lang="en-US" sz="2800" b="1">
              <a:solidFill>
                <a:schemeClr val="bg1"/>
              </a:solidFill>
              <a:latin typeface="Arial Rounded MT Bold" pitchFamily="34" charset="0"/>
              <a:cs typeface="Times New Roman" pitchFamily="18" charset="0"/>
            </a:endParaRPr>
          </a:p>
        </p:txBody>
      </p:sp>
    </p:spTree>
    <p:extLst>
      <p:ext uri="{BB962C8B-B14F-4D97-AF65-F5344CB8AC3E}">
        <p14:creationId xmlns:p14="http://schemas.microsoft.com/office/powerpoint/2010/main" val="37833851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98513" y="302502"/>
            <a:ext cx="8222670" cy="1077097"/>
          </a:xfrm>
          <a:prstGeom prst="rect">
            <a:avLst/>
          </a:prstGeom>
          <a:noFill/>
        </p:spPr>
        <p:txBody>
          <a:bodyPr wrap="square" lIns="91317" tIns="45660" rIns="91317" bIns="45660" rtlCol="0">
            <a:spAutoFit/>
          </a:bodyPr>
          <a:lstStyle/>
          <a:p>
            <a:pPr algn="just"/>
            <a:r>
              <a:rPr lang="en-US" sz="3200" b="1" smtClean="0">
                <a:latin typeface="Arial" pitchFamily="34" charset="0"/>
                <a:ea typeface="Arial-Rounded" pitchFamily="34" charset="0"/>
                <a:cs typeface="Arial" pitchFamily="34" charset="0"/>
              </a:rPr>
              <a:t>Viết vào vở tên 7 màu của cầu vồng theo thứ tự dưới đây:</a:t>
            </a:r>
            <a:endParaRPr lang="en-US" sz="3200" b="1">
              <a:latin typeface="Arial" pitchFamily="34" charset="0"/>
              <a:ea typeface="Arial-Rounded" pitchFamily="34" charset="0"/>
              <a:cs typeface="Arial" pitchFamily="34" charset="0"/>
            </a:endParaRPr>
          </a:p>
        </p:txBody>
      </p:sp>
      <p:sp>
        <p:nvSpPr>
          <p:cNvPr id="7" name="Oval 6"/>
          <p:cNvSpPr/>
          <p:nvPr/>
        </p:nvSpPr>
        <p:spPr>
          <a:xfrm>
            <a:off x="152400" y="251496"/>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6</a:t>
            </a:r>
            <a:endParaRPr lang="en-US" sz="2800" b="1">
              <a:solidFill>
                <a:schemeClr val="bg1"/>
              </a:solidFill>
              <a:latin typeface="Arial Rounded MT Bold" pitchFamily="34" charset="0"/>
              <a:cs typeface="Times New Roman" pitchFamily="18" charset="0"/>
            </a:endParaRPr>
          </a:p>
        </p:txBody>
      </p:sp>
      <p:sp>
        <p:nvSpPr>
          <p:cNvPr id="2" name="Oval 1"/>
          <p:cNvSpPr/>
          <p:nvPr/>
        </p:nvSpPr>
        <p:spPr>
          <a:xfrm>
            <a:off x="2057400" y="2038350"/>
            <a:ext cx="1219200" cy="1219200"/>
          </a:xfrm>
          <a:prstGeom prst="ellipse">
            <a:avLst/>
          </a:prstGeom>
          <a:solidFill>
            <a:srgbClr val="FF11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877733" y="2038350"/>
            <a:ext cx="1219200" cy="1219200"/>
          </a:xfrm>
          <a:prstGeom prst="ellipse">
            <a:avLst/>
          </a:prstGeom>
          <a:solidFill>
            <a:srgbClr val="FFC8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715000" y="2038350"/>
            <a:ext cx="1219200" cy="1219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192530" y="3181350"/>
            <a:ext cx="1219200" cy="12192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971800" y="3181350"/>
            <a:ext cx="1219200" cy="12192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895737" y="3181350"/>
            <a:ext cx="1219200" cy="1219200"/>
          </a:xfrm>
          <a:prstGeom prst="ellipse">
            <a:avLst/>
          </a:prstGeom>
          <a:solidFill>
            <a:srgbClr val="245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781800" y="3181350"/>
            <a:ext cx="1219200" cy="1219200"/>
          </a:xfrm>
          <a:prstGeom prst="ellipse">
            <a:avLst/>
          </a:prstGeom>
          <a:solidFill>
            <a:srgbClr val="A323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274225" y="1501729"/>
            <a:ext cx="785550" cy="584654"/>
          </a:xfrm>
          <a:prstGeom prst="rect">
            <a:avLst/>
          </a:prstGeom>
          <a:noFill/>
        </p:spPr>
        <p:txBody>
          <a:bodyPr wrap="square" lIns="91317" tIns="45660" rIns="91317" bIns="45660" rtlCol="0">
            <a:spAutoFit/>
          </a:bodyPr>
          <a:lstStyle/>
          <a:p>
            <a:pPr algn="ctr"/>
            <a:r>
              <a:rPr lang="en-US" sz="3200">
                <a:latin typeface="Arial" pitchFamily="34" charset="0"/>
                <a:ea typeface="Arial-Rounded" pitchFamily="34" charset="0"/>
                <a:cs typeface="Arial" pitchFamily="34" charset="0"/>
              </a:rPr>
              <a:t>đ</a:t>
            </a:r>
            <a:r>
              <a:rPr lang="en-US" sz="3200" smtClean="0">
                <a:latin typeface="Arial" pitchFamily="34" charset="0"/>
                <a:ea typeface="Arial-Rounded" pitchFamily="34" charset="0"/>
                <a:cs typeface="Arial" pitchFamily="34" charset="0"/>
              </a:rPr>
              <a:t>ỏ</a:t>
            </a:r>
            <a:endParaRPr lang="en-US" sz="3200">
              <a:latin typeface="Arial" pitchFamily="34" charset="0"/>
              <a:ea typeface="Arial-Rounded" pitchFamily="34" charset="0"/>
              <a:cs typeface="Arial" pitchFamily="34" charset="0"/>
            </a:endParaRPr>
          </a:p>
        </p:txBody>
      </p:sp>
      <p:sp>
        <p:nvSpPr>
          <p:cNvPr id="16" name="TextBox 15"/>
          <p:cNvSpPr txBox="1"/>
          <p:nvPr/>
        </p:nvSpPr>
        <p:spPr>
          <a:xfrm>
            <a:off x="4012075" y="1459660"/>
            <a:ext cx="950516" cy="668793"/>
          </a:xfrm>
          <a:prstGeom prst="rect">
            <a:avLst/>
          </a:prstGeom>
          <a:noFill/>
        </p:spPr>
        <p:txBody>
          <a:bodyPr wrap="square" lIns="91317" tIns="45660" rIns="91317" bIns="45660" rtlCol="0">
            <a:spAutoFit/>
          </a:bodyPr>
          <a:lstStyle/>
          <a:p>
            <a:pPr algn="ctr"/>
            <a:r>
              <a:rPr lang="en-US" sz="3200" smtClean="0">
                <a:latin typeface="Arial" pitchFamily="34" charset="0"/>
                <a:ea typeface="Arial-Rounded" pitchFamily="34" charset="0"/>
                <a:cs typeface="Arial" pitchFamily="34" charset="0"/>
              </a:rPr>
              <a:t>cam</a:t>
            </a:r>
            <a:endParaRPr lang="en-US" sz="3200">
              <a:latin typeface="Arial" pitchFamily="34" charset="0"/>
              <a:ea typeface="Arial-Rounded" pitchFamily="34" charset="0"/>
              <a:cs typeface="Arial" pitchFamily="34" charset="0"/>
            </a:endParaRPr>
          </a:p>
        </p:txBody>
      </p:sp>
      <p:sp>
        <p:nvSpPr>
          <p:cNvPr id="17" name="TextBox 16"/>
          <p:cNvSpPr txBox="1"/>
          <p:nvPr/>
        </p:nvSpPr>
        <p:spPr>
          <a:xfrm>
            <a:off x="5699647" y="1501729"/>
            <a:ext cx="1276463" cy="584654"/>
          </a:xfrm>
          <a:prstGeom prst="rect">
            <a:avLst/>
          </a:prstGeom>
          <a:noFill/>
        </p:spPr>
        <p:txBody>
          <a:bodyPr wrap="square" lIns="91317" tIns="45660" rIns="91317" bIns="45660" rtlCol="0">
            <a:spAutoFit/>
          </a:bodyPr>
          <a:lstStyle/>
          <a:p>
            <a:pPr algn="ctr"/>
            <a:r>
              <a:rPr lang="en-US" sz="3200" smtClean="0">
                <a:latin typeface="Arial" pitchFamily="34" charset="0"/>
                <a:ea typeface="Arial-Rounded" pitchFamily="34" charset="0"/>
                <a:cs typeface="Arial" pitchFamily="34" charset="0"/>
              </a:rPr>
              <a:t>vàng</a:t>
            </a:r>
            <a:endParaRPr lang="en-US" sz="3200">
              <a:latin typeface="Arial" pitchFamily="34" charset="0"/>
              <a:ea typeface="Arial-Rounded" pitchFamily="34" charset="0"/>
              <a:cs typeface="Arial" pitchFamily="34" charset="0"/>
            </a:endParaRPr>
          </a:p>
        </p:txBody>
      </p:sp>
      <p:sp>
        <p:nvSpPr>
          <p:cNvPr id="18" name="TextBox 17"/>
          <p:cNvSpPr txBox="1"/>
          <p:nvPr/>
        </p:nvSpPr>
        <p:spPr>
          <a:xfrm>
            <a:off x="914400" y="4421484"/>
            <a:ext cx="1558748" cy="584654"/>
          </a:xfrm>
          <a:prstGeom prst="rect">
            <a:avLst/>
          </a:prstGeom>
          <a:noFill/>
        </p:spPr>
        <p:txBody>
          <a:bodyPr wrap="square" lIns="91317" tIns="45660" rIns="91317" bIns="45660" rtlCol="0">
            <a:spAutoFit/>
          </a:bodyPr>
          <a:lstStyle/>
          <a:p>
            <a:pPr algn="ctr"/>
            <a:r>
              <a:rPr lang="en-US" sz="3200" smtClean="0">
                <a:latin typeface="Arial" pitchFamily="34" charset="0"/>
                <a:ea typeface="Arial-Rounded" pitchFamily="34" charset="0"/>
                <a:cs typeface="Arial" pitchFamily="34" charset="0"/>
              </a:rPr>
              <a:t>xanh lá</a:t>
            </a:r>
            <a:endParaRPr lang="en-US" sz="3200">
              <a:latin typeface="Arial" pitchFamily="34" charset="0"/>
              <a:ea typeface="Arial-Rounded" pitchFamily="34" charset="0"/>
              <a:cs typeface="Arial" pitchFamily="34" charset="0"/>
            </a:endParaRPr>
          </a:p>
        </p:txBody>
      </p:sp>
      <p:sp>
        <p:nvSpPr>
          <p:cNvPr id="19" name="TextBox 18"/>
          <p:cNvSpPr txBox="1"/>
          <p:nvPr/>
        </p:nvSpPr>
        <p:spPr>
          <a:xfrm>
            <a:off x="2651536" y="4400550"/>
            <a:ext cx="1996664" cy="584654"/>
          </a:xfrm>
          <a:prstGeom prst="rect">
            <a:avLst/>
          </a:prstGeom>
          <a:noFill/>
        </p:spPr>
        <p:txBody>
          <a:bodyPr wrap="square" lIns="91317" tIns="45660" rIns="91317" bIns="45660" rtlCol="0">
            <a:spAutoFit/>
          </a:bodyPr>
          <a:lstStyle/>
          <a:p>
            <a:pPr algn="ctr"/>
            <a:r>
              <a:rPr lang="en-US" sz="3200" smtClean="0">
                <a:latin typeface="Arial" pitchFamily="34" charset="0"/>
                <a:ea typeface="Arial-Rounded" pitchFamily="34" charset="0"/>
                <a:cs typeface="Arial" pitchFamily="34" charset="0"/>
              </a:rPr>
              <a:t>xanh lam</a:t>
            </a:r>
            <a:endParaRPr lang="en-US" sz="3200">
              <a:latin typeface="Arial" pitchFamily="34" charset="0"/>
              <a:ea typeface="Arial-Rounded" pitchFamily="34" charset="0"/>
              <a:cs typeface="Arial" pitchFamily="34" charset="0"/>
            </a:endParaRPr>
          </a:p>
        </p:txBody>
      </p:sp>
      <p:sp>
        <p:nvSpPr>
          <p:cNvPr id="20" name="TextBox 19"/>
          <p:cNvSpPr txBox="1"/>
          <p:nvPr/>
        </p:nvSpPr>
        <p:spPr>
          <a:xfrm>
            <a:off x="4766310" y="4400550"/>
            <a:ext cx="1387066" cy="584654"/>
          </a:xfrm>
          <a:prstGeom prst="rect">
            <a:avLst/>
          </a:prstGeom>
          <a:noFill/>
        </p:spPr>
        <p:txBody>
          <a:bodyPr wrap="square" lIns="91317" tIns="45660" rIns="91317" bIns="45660" rtlCol="0">
            <a:spAutoFit/>
          </a:bodyPr>
          <a:lstStyle/>
          <a:p>
            <a:pPr algn="ctr"/>
            <a:r>
              <a:rPr lang="en-US" sz="3200" smtClean="0">
                <a:latin typeface="Arial" pitchFamily="34" charset="0"/>
                <a:ea typeface="Arial-Rounded" pitchFamily="34" charset="0"/>
                <a:cs typeface="Arial" pitchFamily="34" charset="0"/>
              </a:rPr>
              <a:t>chàm</a:t>
            </a:r>
            <a:endParaRPr lang="en-US" sz="3200">
              <a:latin typeface="Arial" pitchFamily="34" charset="0"/>
              <a:ea typeface="Arial-Rounded" pitchFamily="34" charset="0"/>
              <a:cs typeface="Arial" pitchFamily="34" charset="0"/>
            </a:endParaRPr>
          </a:p>
        </p:txBody>
      </p:sp>
      <p:sp>
        <p:nvSpPr>
          <p:cNvPr id="21" name="TextBox 20"/>
          <p:cNvSpPr txBox="1"/>
          <p:nvPr/>
        </p:nvSpPr>
        <p:spPr>
          <a:xfrm>
            <a:off x="6697867" y="4400550"/>
            <a:ext cx="1387066" cy="584654"/>
          </a:xfrm>
          <a:prstGeom prst="rect">
            <a:avLst/>
          </a:prstGeom>
          <a:noFill/>
        </p:spPr>
        <p:txBody>
          <a:bodyPr wrap="square" lIns="91317" tIns="45660" rIns="91317" bIns="45660" rtlCol="0">
            <a:spAutoFit/>
          </a:bodyPr>
          <a:lstStyle/>
          <a:p>
            <a:pPr algn="ctr"/>
            <a:r>
              <a:rPr lang="en-US" sz="3200" smtClean="0">
                <a:latin typeface="Arial" pitchFamily="34" charset="0"/>
                <a:ea typeface="Arial-Rounded" pitchFamily="34" charset="0"/>
                <a:cs typeface="Arial" pitchFamily="34" charset="0"/>
              </a:rPr>
              <a:t>tím</a:t>
            </a:r>
            <a:endParaRPr lang="en-US" sz="32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143569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082799" y="127909"/>
            <a:ext cx="4666787" cy="4704442"/>
            <a:chOff x="2082799" y="229507"/>
            <a:chExt cx="4666787" cy="4704442"/>
          </a:xfrm>
        </p:grpSpPr>
        <p:pic>
          <p:nvPicPr>
            <p:cNvPr id="2" name="Picture 1"/>
            <p:cNvPicPr>
              <a:picLocks noChangeAspect="1"/>
            </p:cNvPicPr>
            <p:nvPr/>
          </p:nvPicPr>
          <p:blipFill rotWithShape="1">
            <a:blip r:embed="rId2"/>
            <a:srcRect l="16397" t="23958" r="36165" b="33333"/>
            <a:stretch/>
          </p:blipFill>
          <p:spPr>
            <a:xfrm>
              <a:off x="2082800" y="229507"/>
              <a:ext cx="4666786" cy="2362200"/>
            </a:xfrm>
            <a:prstGeom prst="rect">
              <a:avLst/>
            </a:prstGeom>
          </p:spPr>
        </p:pic>
        <p:pic>
          <p:nvPicPr>
            <p:cNvPr id="3" name="Picture 2"/>
            <p:cNvPicPr>
              <a:picLocks noChangeAspect="1"/>
            </p:cNvPicPr>
            <p:nvPr/>
          </p:nvPicPr>
          <p:blipFill rotWithShape="1">
            <a:blip r:embed="rId3"/>
            <a:srcRect l="24232" t="41667" r="30087" b="15625"/>
            <a:stretch/>
          </p:blipFill>
          <p:spPr>
            <a:xfrm>
              <a:off x="2082799" y="2591706"/>
              <a:ext cx="4546601" cy="2342243"/>
            </a:xfrm>
            <a:prstGeom prst="rect">
              <a:avLst/>
            </a:prstGeom>
          </p:spPr>
        </p:pic>
      </p:grpSp>
    </p:spTree>
    <p:extLst>
      <p:ext uri="{BB962C8B-B14F-4D97-AF65-F5344CB8AC3E}">
        <p14:creationId xmlns:p14="http://schemas.microsoft.com/office/powerpoint/2010/main" val="8074111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63139" t="50000" b="10982"/>
          <a:stretch/>
        </p:blipFill>
        <p:spPr>
          <a:xfrm>
            <a:off x="3810000" y="3310977"/>
            <a:ext cx="1140280" cy="1593619"/>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19100"/>
            <a:ext cx="1450481" cy="2107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9450" y="438150"/>
            <a:ext cx="1189037" cy="171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077" y="3105150"/>
            <a:ext cx="1122363"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34364" t="30154" r="36413" b="28451"/>
          <a:stretch/>
        </p:blipFill>
        <p:spPr>
          <a:xfrm>
            <a:off x="7526482" y="3201785"/>
            <a:ext cx="904010" cy="1690688"/>
          </a:xfrm>
          <a:prstGeom prst="rect">
            <a:avLst/>
          </a:prstGeom>
        </p:spPr>
      </p:pic>
      <p:sp>
        <p:nvSpPr>
          <p:cNvPr id="2" name="Title 1"/>
          <p:cNvSpPr>
            <a:spLocks noGrp="1"/>
          </p:cNvSpPr>
          <p:nvPr>
            <p:ph type="title"/>
          </p:nvPr>
        </p:nvSpPr>
        <p:spPr>
          <a:xfrm>
            <a:off x="1905000" y="2344535"/>
            <a:ext cx="5326568" cy="857250"/>
          </a:xfrm>
          <a:solidFill>
            <a:srgbClr val="A9DA74"/>
          </a:solidFill>
        </p:spPr>
        <p:txBody>
          <a:bodyPr/>
          <a:lstStyle/>
          <a:p>
            <a:r>
              <a:rPr lang="en-US" smtClean="0">
                <a:latin typeface="Arial-Rounded" pitchFamily="34" charset="0"/>
                <a:ea typeface="Arial-Rounded" pitchFamily="34" charset="0"/>
                <a:cs typeface="Arial-Rounded" pitchFamily="34" charset="0"/>
              </a:rPr>
              <a:t>Ôn và khởi động</a:t>
            </a:r>
            <a:endParaRPr lang="en-US">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7613596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04800" y="1962150"/>
            <a:ext cx="8724900" cy="2990850"/>
            <a:chOff x="252315" y="1637959"/>
            <a:chExt cx="8724900" cy="2990850"/>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0228"/>
            <a:stretch/>
          </p:blipFill>
          <p:spPr bwMode="auto">
            <a:xfrm>
              <a:off x="252315" y="3725534"/>
              <a:ext cx="8724900" cy="90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2315" y="1637959"/>
              <a:ext cx="8724900" cy="227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Hộp Văn bản 8">
            <a:extLst>
              <a:ext uri="{FF2B5EF4-FFF2-40B4-BE49-F238E27FC236}">
                <a16:creationId xmlns:a16="http://schemas.microsoft.com/office/drawing/2014/main" id="{9D5EE5A5-4969-4E60-8FAA-10153ADE4F9A}"/>
              </a:ext>
            </a:extLst>
          </p:cNvPr>
          <p:cNvSpPr txBox="1"/>
          <p:nvPr/>
        </p:nvSpPr>
        <p:spPr>
          <a:xfrm>
            <a:off x="381000" y="361950"/>
            <a:ext cx="9144000" cy="584775"/>
          </a:xfrm>
          <a:prstGeom prst="rect">
            <a:avLst/>
          </a:prstGeom>
          <a:noFill/>
        </p:spPr>
        <p:txBody>
          <a:bodyPr wrap="square" rtlCol="0">
            <a:spAutoFit/>
          </a:bodyPr>
          <a:lstStyle/>
          <a:p>
            <a:r>
              <a:rPr lang="en-US" sz="3200" b="1" dirty="0" err="1" smtClean="0">
                <a:latin typeface="HP001 4 hàng" panose="020B0603050302020204" pitchFamily="34" charset="0"/>
                <a:ea typeface="HP001" panose="020B0603050302020204" pitchFamily="34" charset="-93"/>
              </a:rPr>
              <a:t>Bài</a:t>
            </a:r>
            <a:r>
              <a:rPr lang="en-US" sz="3200" b="1" dirty="0" smtClean="0">
                <a:latin typeface="HP001 4 hàng" panose="020B0603050302020204" pitchFamily="34" charset="0"/>
                <a:ea typeface="HP001" panose="020B0603050302020204" pitchFamily="34" charset="-93"/>
              </a:rPr>
              <a:t> 1: </a:t>
            </a:r>
            <a:r>
              <a:rPr lang="en-US" sz="3200" b="1" dirty="0" err="1" smtClean="0">
                <a:latin typeface="HP001 4 hàng" panose="020B0603050302020204" pitchFamily="34" charset="0"/>
                <a:ea typeface="HP001" panose="020B0603050302020204" pitchFamily="34" charset="-93"/>
              </a:rPr>
              <a:t>Viết</a:t>
            </a:r>
            <a:r>
              <a:rPr lang="en-US" sz="3200" b="1" dirty="0" smtClean="0">
                <a:latin typeface="HP001 4 hàng" panose="020B0603050302020204" pitchFamily="34" charset="0"/>
                <a:ea typeface="HP001" panose="020B0603050302020204" pitchFamily="34" charset="-93"/>
              </a:rPr>
              <a:t> 1 – 2 </a:t>
            </a:r>
            <a:r>
              <a:rPr lang="en-US" sz="3200" b="1" dirty="0" err="1" smtClean="0">
                <a:latin typeface="HP001 4 hàng" panose="020B0603050302020204" pitchFamily="34" charset="0"/>
                <a:ea typeface="HP001" panose="020B0603050302020204" pitchFamily="34" charset="-93"/>
              </a:rPr>
              <a:t>câu</a:t>
            </a:r>
            <a:r>
              <a:rPr lang="en-US" sz="3200" b="1" dirty="0" smtClean="0">
                <a:latin typeface="HP001 4 hàng" panose="020B0603050302020204" pitchFamily="34" charset="0"/>
                <a:ea typeface="HP001" panose="020B0603050302020204" pitchFamily="34" charset="-93"/>
              </a:rPr>
              <a:t> </a:t>
            </a:r>
            <a:r>
              <a:rPr lang="en-US" sz="3200" b="1" dirty="0" err="1" smtClean="0">
                <a:latin typeface="HP001 4 hàng" panose="020B0603050302020204" pitchFamily="34" charset="0"/>
                <a:ea typeface="HP001" panose="020B0603050302020204" pitchFamily="34" charset="-93"/>
              </a:rPr>
              <a:t>theo</a:t>
            </a:r>
            <a:r>
              <a:rPr lang="en-US" sz="3200" b="1" dirty="0" smtClean="0">
                <a:latin typeface="HP001 4 hàng" panose="020B0603050302020204" pitchFamily="34" charset="0"/>
                <a:ea typeface="HP001" panose="020B0603050302020204" pitchFamily="34" charset="-93"/>
              </a:rPr>
              <a:t> </a:t>
            </a:r>
            <a:r>
              <a:rPr lang="en-US" sz="3200" b="1" dirty="0" err="1" smtClean="0">
                <a:latin typeface="HP001 4 hàng" panose="020B0603050302020204" pitchFamily="34" charset="0"/>
                <a:ea typeface="HP001" panose="020B0603050302020204" pitchFamily="34" charset="-93"/>
              </a:rPr>
              <a:t>tranh</a:t>
            </a:r>
            <a:r>
              <a:rPr lang="en-US" sz="3200" b="1" dirty="0" smtClean="0">
                <a:latin typeface="HP001 4 hàng" panose="020B0603050302020204" pitchFamily="34" charset="0"/>
                <a:ea typeface="HP001" panose="020B0603050302020204" pitchFamily="34" charset="-93"/>
              </a:rPr>
              <a:t>:</a:t>
            </a:r>
            <a:endParaRPr lang="vi-VN" sz="3200" b="1" dirty="0">
              <a:latin typeface="HP001 4 hàng" panose="020B0603050302020204" pitchFamily="34" charset="0"/>
              <a:ea typeface="HP001" panose="020B0603050302020204" pitchFamily="34" charset="-93"/>
            </a:endParaRPr>
          </a:p>
        </p:txBody>
      </p:sp>
      <p:pic>
        <p:nvPicPr>
          <p:cNvPr id="2" name="Picture 1"/>
          <p:cNvPicPr>
            <a:picLocks noChangeAspect="1"/>
          </p:cNvPicPr>
          <p:nvPr/>
        </p:nvPicPr>
        <p:blipFill>
          <a:blip r:embed="rId3"/>
          <a:stretch>
            <a:fillRect/>
          </a:stretch>
        </p:blipFill>
        <p:spPr>
          <a:xfrm>
            <a:off x="2438400" y="982104"/>
            <a:ext cx="3696018" cy="1865502"/>
          </a:xfrm>
          <a:prstGeom prst="rect">
            <a:avLst/>
          </a:prstGeom>
        </p:spPr>
      </p:pic>
    </p:spTree>
    <p:extLst>
      <p:ext uri="{BB962C8B-B14F-4D97-AF65-F5344CB8AC3E}">
        <p14:creationId xmlns:p14="http://schemas.microsoft.com/office/powerpoint/2010/main" val="731715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8">
            <a:extLst>
              <a:ext uri="{FF2B5EF4-FFF2-40B4-BE49-F238E27FC236}">
                <a16:creationId xmlns:a16="http://schemas.microsoft.com/office/drawing/2014/main" id="{9D5EE5A5-4969-4E60-8FAA-10153ADE4F9A}"/>
              </a:ext>
            </a:extLst>
          </p:cNvPr>
          <p:cNvSpPr txBox="1"/>
          <p:nvPr/>
        </p:nvSpPr>
        <p:spPr>
          <a:xfrm>
            <a:off x="381000" y="361950"/>
            <a:ext cx="8534400" cy="1077218"/>
          </a:xfrm>
          <a:prstGeom prst="rect">
            <a:avLst/>
          </a:prstGeom>
          <a:noFill/>
        </p:spPr>
        <p:txBody>
          <a:bodyPr wrap="square" rtlCol="0">
            <a:spAutoFit/>
          </a:bodyPr>
          <a:lstStyle/>
          <a:p>
            <a:r>
              <a:rPr lang="en-US" sz="3200" b="1" err="1" smtClean="0">
                <a:latin typeface="HP001 4 hàng" panose="020B0603050302020204" pitchFamily="34" charset="0"/>
                <a:ea typeface="HP001" panose="020B0603050302020204" pitchFamily="34" charset="-93"/>
              </a:rPr>
              <a:t>Bài</a:t>
            </a:r>
            <a:r>
              <a:rPr lang="en-US" sz="3200" b="1" smtClean="0">
                <a:latin typeface="HP001 4 hàng" panose="020B0603050302020204" pitchFamily="34" charset="0"/>
                <a:ea typeface="HP001" panose="020B0603050302020204" pitchFamily="34" charset="-93"/>
              </a:rPr>
              <a:t> </a:t>
            </a:r>
            <a:r>
              <a:rPr lang="en-US" sz="3200" b="1" smtClean="0">
                <a:latin typeface="HP001 4 hàng" panose="020B0603050302020204" pitchFamily="34" charset="0"/>
                <a:ea typeface="HP001" panose="020B0603050302020204" pitchFamily="34" charset="-93"/>
              </a:rPr>
              <a:t>2: </a:t>
            </a:r>
            <a:r>
              <a:rPr lang="en-US" sz="3200" b="1" dirty="0" err="1" smtClean="0">
                <a:latin typeface="HP001 4 hàng" panose="020B0603050302020204" pitchFamily="34" charset="0"/>
                <a:ea typeface="HP001" panose="020B0603050302020204" pitchFamily="34" charset="-93"/>
              </a:rPr>
              <a:t>Viết</a:t>
            </a:r>
            <a:r>
              <a:rPr lang="en-US" sz="3200" b="1" dirty="0" smtClean="0">
                <a:latin typeface="HP001 4 hàng" panose="020B0603050302020204" pitchFamily="34" charset="0"/>
                <a:ea typeface="HP001" panose="020B0603050302020204" pitchFamily="34" charset="-93"/>
              </a:rPr>
              <a:t> 1 – 2 </a:t>
            </a:r>
            <a:r>
              <a:rPr lang="en-US" sz="3200" b="1" dirty="0" err="1" smtClean="0">
                <a:latin typeface="HP001 4 hàng" panose="020B0603050302020204" pitchFamily="34" charset="0"/>
                <a:ea typeface="HP001" panose="020B0603050302020204" pitchFamily="34" charset="-93"/>
              </a:rPr>
              <a:t>câu</a:t>
            </a:r>
            <a:r>
              <a:rPr lang="en-US" sz="3200" b="1" dirty="0" smtClean="0">
                <a:latin typeface="HP001 4 hàng" panose="020B0603050302020204" pitchFamily="34" charset="0"/>
                <a:ea typeface="HP001" panose="020B0603050302020204" pitchFamily="34" charset="-93"/>
              </a:rPr>
              <a:t> </a:t>
            </a:r>
            <a:r>
              <a:rPr lang="en-US" sz="3200" b="1" dirty="0" err="1" smtClean="0">
                <a:latin typeface="HP001 4 hàng" panose="020B0603050302020204" pitchFamily="34" charset="0"/>
                <a:ea typeface="HP001" panose="020B0603050302020204" pitchFamily="34" charset="-93"/>
              </a:rPr>
              <a:t>để</a:t>
            </a:r>
            <a:r>
              <a:rPr lang="en-US" sz="3200" b="1" dirty="0" smtClean="0">
                <a:latin typeface="HP001 4 hàng" panose="020B0603050302020204" pitchFamily="34" charset="0"/>
                <a:ea typeface="HP001" panose="020B0603050302020204" pitchFamily="34" charset="-93"/>
              </a:rPr>
              <a:t> </a:t>
            </a:r>
            <a:r>
              <a:rPr lang="en-US" sz="3200" b="1" dirty="0" err="1" smtClean="0">
                <a:latin typeface="HP001 4 hàng" panose="020B0603050302020204" pitchFamily="34" charset="0"/>
                <a:ea typeface="HP001" panose="020B0603050302020204" pitchFamily="34" charset="-93"/>
              </a:rPr>
              <a:t>nhắc</a:t>
            </a:r>
            <a:r>
              <a:rPr lang="en-US" sz="3200" b="1" dirty="0" smtClean="0">
                <a:latin typeface="HP001 4 hàng" panose="020B0603050302020204" pitchFamily="34" charset="0"/>
                <a:ea typeface="HP001" panose="020B0603050302020204" pitchFamily="34" charset="-93"/>
              </a:rPr>
              <a:t> </a:t>
            </a:r>
            <a:r>
              <a:rPr lang="en-US" sz="3200" b="1" dirty="0" err="1" smtClean="0">
                <a:latin typeface="HP001 4 hàng" panose="020B0603050302020204" pitchFamily="34" charset="0"/>
                <a:ea typeface="HP001" panose="020B0603050302020204" pitchFamily="34" charset="-93"/>
              </a:rPr>
              <a:t>nhở</a:t>
            </a:r>
            <a:r>
              <a:rPr lang="en-US" sz="3200" b="1" dirty="0" smtClean="0">
                <a:latin typeface="HP001 4 hàng" panose="020B0603050302020204" pitchFamily="34" charset="0"/>
                <a:ea typeface="HP001" panose="020B0603050302020204" pitchFamily="34" charset="-93"/>
              </a:rPr>
              <a:t> </a:t>
            </a:r>
            <a:r>
              <a:rPr lang="en-US" sz="3200" b="1" dirty="0" err="1" smtClean="0">
                <a:latin typeface="HP001 4 hàng" panose="020B0603050302020204" pitchFamily="34" charset="0"/>
                <a:ea typeface="HP001" panose="020B0603050302020204" pitchFamily="34" charset="-93"/>
              </a:rPr>
              <a:t>các</a:t>
            </a:r>
            <a:r>
              <a:rPr lang="en-US" sz="3200" b="1" dirty="0" smtClean="0">
                <a:latin typeface="HP001 4 hàng" panose="020B0603050302020204" pitchFamily="34" charset="0"/>
                <a:ea typeface="HP001" panose="020B0603050302020204" pitchFamily="34" charset="-93"/>
              </a:rPr>
              <a:t> </a:t>
            </a:r>
            <a:r>
              <a:rPr lang="en-US" sz="3200" b="1" dirty="0" err="1" smtClean="0">
                <a:latin typeface="HP001 4 hàng" panose="020B0603050302020204" pitchFamily="34" charset="0"/>
                <a:ea typeface="HP001" panose="020B0603050302020204" pitchFamily="34" charset="-93"/>
              </a:rPr>
              <a:t>bạn</a:t>
            </a:r>
            <a:r>
              <a:rPr lang="en-US" sz="3200" b="1" dirty="0" smtClean="0">
                <a:latin typeface="HP001 4 hàng" panose="020B0603050302020204" pitchFamily="34" charset="0"/>
                <a:ea typeface="HP001" panose="020B0603050302020204" pitchFamily="34" charset="-93"/>
              </a:rPr>
              <a:t> </a:t>
            </a:r>
            <a:r>
              <a:rPr lang="en-US" sz="3200" b="1" dirty="0" err="1" smtClean="0">
                <a:latin typeface="HP001 4 hàng" panose="020B0603050302020204" pitchFamily="34" charset="0"/>
                <a:ea typeface="HP001" panose="020B0603050302020204" pitchFamily="34" charset="-93"/>
              </a:rPr>
              <a:t>về</a:t>
            </a:r>
            <a:r>
              <a:rPr lang="en-US" sz="3200" b="1" dirty="0" smtClean="0">
                <a:latin typeface="HP001 4 hàng" panose="020B0603050302020204" pitchFamily="34" charset="0"/>
                <a:ea typeface="HP001" panose="020B0603050302020204" pitchFamily="34" charset="-93"/>
              </a:rPr>
              <a:t> </a:t>
            </a:r>
            <a:r>
              <a:rPr lang="en-US" sz="3200" b="1" dirty="0" err="1" smtClean="0">
                <a:latin typeface="HP001 4 hàng" panose="020B0603050302020204" pitchFamily="34" charset="0"/>
                <a:ea typeface="HP001" panose="020B0603050302020204" pitchFamily="34" charset="-93"/>
              </a:rPr>
              <a:t>việc</a:t>
            </a:r>
            <a:r>
              <a:rPr lang="en-US" sz="3200" b="1" dirty="0" smtClean="0">
                <a:latin typeface="HP001 4 hàng" panose="020B0603050302020204" pitchFamily="34" charset="0"/>
                <a:ea typeface="HP001" panose="020B0603050302020204" pitchFamily="34" charset="-93"/>
              </a:rPr>
              <a:t> </a:t>
            </a:r>
            <a:r>
              <a:rPr lang="en-US" sz="3200" b="1" dirty="0" err="1" smtClean="0">
                <a:latin typeface="HP001 4 hàng" panose="020B0603050302020204" pitchFamily="34" charset="0"/>
                <a:ea typeface="HP001" panose="020B0603050302020204" pitchFamily="34" charset="-93"/>
              </a:rPr>
              <a:t>chăm</a:t>
            </a:r>
            <a:r>
              <a:rPr lang="en-US" sz="3200" b="1" dirty="0" smtClean="0">
                <a:latin typeface="HP001 4 hàng" panose="020B0603050302020204" pitchFamily="34" charset="0"/>
                <a:ea typeface="HP001" panose="020B0603050302020204" pitchFamily="34" charset="-93"/>
              </a:rPr>
              <a:t> </a:t>
            </a:r>
            <a:r>
              <a:rPr lang="en-US" sz="3200" b="1" err="1" smtClean="0">
                <a:latin typeface="HP001 4 hàng" panose="020B0603050302020204" pitchFamily="34" charset="0"/>
                <a:ea typeface="HP001" panose="020B0603050302020204" pitchFamily="34" charset="-93"/>
              </a:rPr>
              <a:t>sóc</a:t>
            </a:r>
            <a:r>
              <a:rPr lang="en-US" sz="3200" b="1" smtClean="0">
                <a:latin typeface="HP001 4 hàng" panose="020B0603050302020204" pitchFamily="34" charset="0"/>
                <a:ea typeface="HP001" panose="020B0603050302020204" pitchFamily="34" charset="-93"/>
              </a:rPr>
              <a:t> </a:t>
            </a:r>
            <a:r>
              <a:rPr lang="en-US" sz="3200" b="1" smtClean="0">
                <a:latin typeface="HP001 4 hàng" panose="020B0603050302020204" pitchFamily="34" charset="0"/>
                <a:ea typeface="HP001" panose="020B0603050302020204" pitchFamily="34" charset="-93"/>
              </a:rPr>
              <a:t>các loài chim.</a:t>
            </a:r>
            <a:endParaRPr lang="vi-VN" sz="3200" b="1" dirty="0">
              <a:latin typeface="HP001 4 hàng" panose="020B0603050302020204" pitchFamily="34" charset="0"/>
              <a:ea typeface="HP001" panose="020B0603050302020204" pitchFamily="34" charset="-93"/>
            </a:endParaRPr>
          </a:p>
        </p:txBody>
      </p:sp>
      <p:grpSp>
        <p:nvGrpSpPr>
          <p:cNvPr id="3" name="Group 2"/>
          <p:cNvGrpSpPr/>
          <p:nvPr/>
        </p:nvGrpSpPr>
        <p:grpSpPr>
          <a:xfrm>
            <a:off x="381000" y="1581150"/>
            <a:ext cx="8724900" cy="2990850"/>
            <a:chOff x="252315" y="1637959"/>
            <a:chExt cx="8724900" cy="299085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0228"/>
            <a:stretch/>
          </p:blipFill>
          <p:spPr bwMode="auto">
            <a:xfrm>
              <a:off x="252315" y="3725534"/>
              <a:ext cx="8724900" cy="90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2315" y="1637959"/>
              <a:ext cx="8724900" cy="227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73143185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304800" y="285750"/>
            <a:ext cx="8662416" cy="44196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r>
              <a:rPr lang="en-US" sz="3200" b="1">
                <a:solidFill>
                  <a:schemeClr val="tx1"/>
                </a:solidFill>
                <a:latin typeface="Arial" pitchFamily="34" charset="0"/>
                <a:cs typeface="Arial" pitchFamily="34" charset="0"/>
              </a:rPr>
              <a:t>Dặn dò:</a:t>
            </a:r>
          </a:p>
          <a:p>
            <a:pPr marL="457138" indent="-457138" algn="just">
              <a:buFontTx/>
              <a:buChar char="-"/>
            </a:pPr>
            <a:r>
              <a:rPr lang="en-US" sz="3200" smtClean="0">
                <a:solidFill>
                  <a:schemeClr val="tx1"/>
                </a:solidFill>
                <a:latin typeface="Arial" pitchFamily="34" charset="0"/>
                <a:cs typeface="Arial" pitchFamily="34" charset="0"/>
              </a:rPr>
              <a:t>Xem </a:t>
            </a:r>
            <a:r>
              <a:rPr lang="en-US" sz="3200">
                <a:solidFill>
                  <a:schemeClr val="tx1"/>
                </a:solidFill>
                <a:latin typeface="Arial" pitchFamily="34" charset="0"/>
                <a:cs typeface="Arial" pitchFamily="34" charset="0"/>
              </a:rPr>
              <a:t>lại bài: </a:t>
            </a:r>
            <a:r>
              <a:rPr lang="en-US" sz="3200" i="1" smtClean="0">
                <a:solidFill>
                  <a:schemeClr val="tx1"/>
                </a:solidFill>
                <a:latin typeface="Arial" pitchFamily="34" charset="0"/>
                <a:cs typeface="Arial" pitchFamily="34" charset="0"/>
              </a:rPr>
              <a:t>Bảy sắc cầu vồng</a:t>
            </a:r>
            <a:r>
              <a:rPr lang="en-US" sz="3200" smtClean="0">
                <a:solidFill>
                  <a:schemeClr val="tx1"/>
                </a:solidFill>
                <a:latin typeface="Arial" pitchFamily="34" charset="0"/>
                <a:cs typeface="Arial" pitchFamily="34" charset="0"/>
              </a:rPr>
              <a:t> </a:t>
            </a:r>
            <a:r>
              <a:rPr lang="en-US" sz="3200">
                <a:solidFill>
                  <a:schemeClr val="tx1"/>
                </a:solidFill>
                <a:latin typeface="Arial" pitchFamily="34" charset="0"/>
                <a:cs typeface="Arial" pitchFamily="34" charset="0"/>
              </a:rPr>
              <a:t>(trang </a:t>
            </a:r>
            <a:r>
              <a:rPr lang="en-US" sz="3200" smtClean="0">
                <a:solidFill>
                  <a:schemeClr val="tx1"/>
                </a:solidFill>
                <a:latin typeface="Arial" pitchFamily="34" charset="0"/>
                <a:cs typeface="Arial" pitchFamily="34" charset="0"/>
              </a:rPr>
              <a:t>108, 109).</a:t>
            </a:r>
            <a:endParaRPr lang="en-US" sz="3200">
              <a:solidFill>
                <a:schemeClr val="tx1"/>
              </a:solidFill>
              <a:latin typeface="Arial" pitchFamily="34" charset="0"/>
              <a:cs typeface="Arial" pitchFamily="34" charset="0"/>
            </a:endParaRPr>
          </a:p>
          <a:p>
            <a:pPr marL="457138" indent="-457138" algn="just">
              <a:buFontTx/>
              <a:buChar char="-"/>
            </a:pPr>
            <a:r>
              <a:rPr lang="en-US" sz="3200">
                <a:solidFill>
                  <a:schemeClr val="tx1"/>
                </a:solidFill>
                <a:latin typeface="Arial" pitchFamily="34" charset="0"/>
                <a:cs typeface="Arial" pitchFamily="34" charset="0"/>
              </a:rPr>
              <a:t>Chuẩn bị bài </a:t>
            </a:r>
            <a:r>
              <a:rPr lang="en-US" sz="3200" smtClean="0">
                <a:solidFill>
                  <a:schemeClr val="tx1"/>
                </a:solidFill>
                <a:latin typeface="Arial" pitchFamily="34" charset="0"/>
                <a:cs typeface="Arial" pitchFamily="34" charset="0"/>
              </a:rPr>
              <a:t>mới </a:t>
            </a:r>
            <a:r>
              <a:rPr lang="en-US" sz="3200" i="1" smtClean="0">
                <a:solidFill>
                  <a:schemeClr val="tx1"/>
                </a:solidFill>
                <a:latin typeface="Arial" pitchFamily="34" charset="0"/>
                <a:cs typeface="Arial" pitchFamily="34" charset="0"/>
              </a:rPr>
              <a:t>Chúa tể rừng xanh</a:t>
            </a:r>
            <a:r>
              <a:rPr lang="en-US" sz="3200" smtClean="0">
                <a:solidFill>
                  <a:schemeClr val="tx1"/>
                </a:solidFill>
                <a:latin typeface="Arial" pitchFamily="34" charset="0"/>
                <a:cs typeface="Arial" pitchFamily="34" charset="0"/>
              </a:rPr>
              <a:t> trang 110.</a:t>
            </a:r>
            <a:endParaRPr lang="en-US" sz="320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41899424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443794" y="209550"/>
            <a:ext cx="7391400" cy="461653"/>
          </a:xfrm>
          <a:prstGeom prst="rect">
            <a:avLst/>
          </a:prstGeom>
          <a:noFill/>
        </p:spPr>
        <p:txBody>
          <a:bodyPr wrap="square" lIns="91428" tIns="45714" rIns="91428" bIns="45714" rtlCol="0">
            <a:spAutoFit/>
          </a:bodyPr>
          <a:lstStyle/>
          <a:p>
            <a:pPr algn="just"/>
            <a:r>
              <a:rPr lang="en-US" sz="2400" b="1" smtClean="0">
                <a:latin typeface="Arial" pitchFamily="34" charset="0"/>
                <a:ea typeface="Arial-Rounded" pitchFamily="34" charset="0"/>
                <a:cs typeface="Arial" pitchFamily="34" charset="0"/>
              </a:rPr>
              <a:t>Giải câu đố</a:t>
            </a:r>
            <a:endParaRPr lang="en-US" sz="2400" b="1">
              <a:latin typeface="Arial" pitchFamily="34" charset="0"/>
              <a:ea typeface="Arial-Rounded" pitchFamily="34" charset="0"/>
              <a:cs typeface="Arial" pitchFamily="34" charset="0"/>
            </a:endParaRPr>
          </a:p>
        </p:txBody>
      </p:sp>
      <p:sp>
        <p:nvSpPr>
          <p:cNvPr id="19" name="TextBox 18"/>
          <p:cNvSpPr txBox="1"/>
          <p:nvPr/>
        </p:nvSpPr>
        <p:spPr>
          <a:xfrm>
            <a:off x="438150" y="760499"/>
            <a:ext cx="8267700" cy="1384982"/>
          </a:xfrm>
          <a:prstGeom prst="rect">
            <a:avLst/>
          </a:prstGeom>
          <a:noFill/>
        </p:spPr>
        <p:txBody>
          <a:bodyPr wrap="square" lIns="91428" tIns="45714" rIns="91428" bIns="45714" rtlCol="0">
            <a:spAutoFit/>
          </a:bodyPr>
          <a:lstStyle/>
          <a:p>
            <a:pPr algn="ctr"/>
            <a:r>
              <a:rPr lang="en-US" sz="2800" smtClean="0">
                <a:latin typeface="Arial" pitchFamily="34" charset="0"/>
                <a:ea typeface="Arial-Rounded" pitchFamily="34" charset="0"/>
                <a:cs typeface="Arial" pitchFamily="34" charset="0"/>
              </a:rPr>
              <a:t>Cầu gì xa tít chân trời</a:t>
            </a:r>
          </a:p>
          <a:p>
            <a:pPr algn="ctr"/>
            <a:r>
              <a:rPr lang="en-US" sz="2800" smtClean="0">
                <a:latin typeface="Arial" pitchFamily="34" charset="0"/>
                <a:ea typeface="Arial-Rounded" pitchFamily="34" charset="0"/>
                <a:cs typeface="Arial" pitchFamily="34" charset="0"/>
              </a:rPr>
              <a:t>Bảy màu rực rỡ không người nào qua?</a:t>
            </a:r>
          </a:p>
          <a:p>
            <a:pPr algn="r"/>
            <a:r>
              <a:rPr lang="en-US" sz="2800" smtClean="0">
                <a:latin typeface="Arial" pitchFamily="34" charset="0"/>
                <a:ea typeface="Arial-Rounded" pitchFamily="34" charset="0"/>
                <a:cs typeface="Arial" pitchFamily="34" charset="0"/>
              </a:rPr>
              <a:t>(Là gì?)</a:t>
            </a:r>
            <a:endParaRPr lang="en-US" sz="2800">
              <a:latin typeface="Arial" pitchFamily="34" charset="0"/>
              <a:ea typeface="Arial-Rounded" pitchFamily="34" charset="0"/>
              <a:cs typeface="Arial"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6790"/>
          <a:stretch/>
        </p:blipFill>
        <p:spPr>
          <a:xfrm>
            <a:off x="2133600" y="1962150"/>
            <a:ext cx="4362450" cy="2831392"/>
          </a:xfrm>
          <a:prstGeom prst="rect">
            <a:avLst/>
          </a:prstGeom>
        </p:spPr>
      </p:pic>
    </p:spTree>
    <p:extLst>
      <p:ext uri="{BB962C8B-B14F-4D97-AF65-F5344CB8AC3E}">
        <p14:creationId xmlns:p14="http://schemas.microsoft.com/office/powerpoint/2010/main" val="38305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5010150"/>
            <a:ext cx="9144000" cy="1333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nvGrpSpPr>
          <p:cNvPr id="20" name="Group 19"/>
          <p:cNvGrpSpPr/>
          <p:nvPr/>
        </p:nvGrpSpPr>
        <p:grpSpPr>
          <a:xfrm>
            <a:off x="1143000" y="2190750"/>
            <a:ext cx="6553201" cy="1150177"/>
            <a:chOff x="1143000" y="2412173"/>
            <a:chExt cx="6553201" cy="1150177"/>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412173"/>
              <a:ext cx="1017587"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1905001" y="2579060"/>
              <a:ext cx="5121462" cy="646319"/>
            </a:xfrm>
            <a:prstGeom prst="rect">
              <a:avLst/>
            </a:prstGeom>
            <a:noFill/>
          </p:spPr>
          <p:txBody>
            <a:bodyPr wrap="square" lIns="91428" tIns="45714" rIns="91428" bIns="45714" rtlCol="0">
              <a:spAutoFit/>
            </a:bodyPr>
            <a:lstStyle/>
            <a:p>
              <a:pPr algn="ctr"/>
              <a:r>
                <a:rPr lang="en-US" sz="3600" b="1" smtClean="0">
                  <a:solidFill>
                    <a:srgbClr val="00863D"/>
                  </a:solidFill>
                  <a:latin typeface="Arial-Rounded" pitchFamily="34" charset="0"/>
                  <a:ea typeface="Arial-Rounded" pitchFamily="34" charset="0"/>
                  <a:cs typeface="Arial-Rounded" pitchFamily="34" charset="0"/>
                </a:rPr>
                <a:t>BẢY SẮC CẦU VỒNG</a:t>
              </a:r>
              <a:endParaRPr lang="en-US" sz="3600" b="1">
                <a:solidFill>
                  <a:srgbClr val="00863D"/>
                </a:solidFill>
                <a:latin typeface="Arial-Rounded" pitchFamily="34" charset="0"/>
                <a:ea typeface="Arial-Rounded" pitchFamily="34" charset="0"/>
                <a:cs typeface="Arial-Rounded" pitchFamily="34" charset="0"/>
              </a:endParaRPr>
            </a:p>
          </p:txBody>
        </p:sp>
      </p:grpSp>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79085">
            <a:off x="-573646" y="-979687"/>
            <a:ext cx="2462213" cy="231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1905000" y="437711"/>
            <a:ext cx="6172200" cy="923318"/>
          </a:xfrm>
          <a:prstGeom prst="rect">
            <a:avLst/>
          </a:prstGeom>
          <a:noFill/>
        </p:spPr>
        <p:txBody>
          <a:bodyPr wrap="square" lIns="91428" tIns="45714" rIns="91428" bIns="45714" rtlCol="0">
            <a:spAutoFit/>
          </a:bodyPr>
          <a:lstStyle/>
          <a:p>
            <a:pPr algn="ctr"/>
            <a:r>
              <a:rPr lang="en-US" sz="5400" b="1" smtClean="0">
                <a:ln w="3175">
                  <a:solidFill>
                    <a:schemeClr val="bg1"/>
                  </a:solidFill>
                </a:ln>
                <a:solidFill>
                  <a:schemeClr val="bg1"/>
                </a:solidFill>
                <a:latin typeface="Arial-Rounded" pitchFamily="34" charset="0"/>
                <a:ea typeface="Arial-Rounded" pitchFamily="34" charset="0"/>
                <a:cs typeface="Arial-Rounded" pitchFamily="34" charset="0"/>
              </a:rPr>
              <a:t>THIÊN NHIÊN KÌ THÚ</a:t>
            </a:r>
            <a:endParaRPr lang="en-US" sz="5400" b="1">
              <a:ln w="3175">
                <a:solidFill>
                  <a:schemeClr val="bg1"/>
                </a:solidFill>
              </a:ln>
              <a:solidFill>
                <a:schemeClr val="bg1"/>
              </a:solidFill>
              <a:latin typeface="Arial-Rounded" pitchFamily="34" charset="0"/>
              <a:ea typeface="Arial-Rounded" pitchFamily="34" charset="0"/>
              <a:cs typeface="Arial-Rounded" pitchFamily="34" charset="0"/>
            </a:endParaRPr>
          </a:p>
        </p:txBody>
      </p:sp>
      <p:sp>
        <p:nvSpPr>
          <p:cNvPr id="33" name="TextBox 32"/>
          <p:cNvSpPr txBox="1"/>
          <p:nvPr/>
        </p:nvSpPr>
        <p:spPr>
          <a:xfrm>
            <a:off x="1150938" y="2213273"/>
            <a:ext cx="990600" cy="954095"/>
          </a:xfrm>
          <a:prstGeom prst="rect">
            <a:avLst/>
          </a:prstGeom>
          <a:noFill/>
        </p:spPr>
        <p:txBody>
          <a:bodyPr wrap="square" lIns="91428" tIns="45714" rIns="91428" bIns="45714" rtlCol="0">
            <a:spAutoFit/>
          </a:bodyPr>
          <a:lstStyle/>
          <a:p>
            <a:pPr algn="ctr"/>
            <a:r>
              <a:rPr lang="en-US" sz="2400" b="1" smtClean="0">
                <a:solidFill>
                  <a:schemeClr val="bg1"/>
                </a:solidFill>
                <a:latin typeface="Arial-Rounded" pitchFamily="34" charset="0"/>
                <a:ea typeface="Arial-Rounded" pitchFamily="34" charset="0"/>
                <a:cs typeface="Arial-Rounded" pitchFamily="34" charset="0"/>
              </a:rPr>
              <a:t>Bài</a:t>
            </a:r>
          </a:p>
          <a:p>
            <a:pPr algn="ctr"/>
            <a:r>
              <a:rPr lang="en-US" sz="3200" b="1" smtClean="0">
                <a:solidFill>
                  <a:schemeClr val="bg1"/>
                </a:solidFill>
                <a:latin typeface="Arial Rounded MT Bold" pitchFamily="34" charset="0"/>
                <a:ea typeface="Arial-Rounded" pitchFamily="34" charset="0"/>
                <a:cs typeface="Times New Roman" pitchFamily="18" charset="0"/>
              </a:rPr>
              <a:t>2</a:t>
            </a:r>
            <a:endParaRPr lang="en-US" sz="3200" b="1">
              <a:solidFill>
                <a:schemeClr val="bg1"/>
              </a:solidFill>
              <a:latin typeface="Arial Rounded MT Bold" pitchFamily="34" charset="0"/>
              <a:ea typeface="Arial-Rounded" pitchFamily="34" charset="0"/>
              <a:cs typeface="Times New Roman" pitchFamily="18"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99" y="-163929"/>
            <a:ext cx="15240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b="16790"/>
          <a:stretch/>
        </p:blipFill>
        <p:spPr>
          <a:xfrm>
            <a:off x="3276600" y="3340927"/>
            <a:ext cx="2095674" cy="1360170"/>
          </a:xfrm>
          <a:prstGeom prst="rect">
            <a:avLst/>
          </a:prstGeom>
        </p:spPr>
      </p:pic>
    </p:spTree>
    <p:extLst>
      <p:ext uri="{BB962C8B-B14F-4D97-AF65-F5344CB8AC3E}">
        <p14:creationId xmlns:p14="http://schemas.microsoft.com/office/powerpoint/2010/main" val="7475668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82782" y="203336"/>
            <a:ext cx="1160318" cy="584642"/>
          </a:xfrm>
          <a:prstGeom prst="rect">
            <a:avLst/>
          </a:prstGeom>
          <a:noFill/>
        </p:spPr>
        <p:txBody>
          <a:bodyPr wrap="square" lIns="91305" tIns="45654" rIns="91305" bIns="45654" rtlCol="0">
            <a:spAutoFit/>
          </a:bodyPr>
          <a:lstStyle/>
          <a:p>
            <a:pPr algn="just"/>
            <a:r>
              <a:rPr lang="en-US" sz="3200" b="1">
                <a:latin typeface="Arial" pitchFamily="34" charset="0"/>
                <a:ea typeface="Arial-Rounded" pitchFamily="34" charset="0"/>
                <a:cs typeface="Arial" pitchFamily="34" charset="0"/>
              </a:rPr>
              <a:t>Đọc</a:t>
            </a:r>
          </a:p>
        </p:txBody>
      </p:sp>
      <p:sp>
        <p:nvSpPr>
          <p:cNvPr id="4" name="TextBox 3"/>
          <p:cNvSpPr txBox="1"/>
          <p:nvPr/>
        </p:nvSpPr>
        <p:spPr>
          <a:xfrm>
            <a:off x="1362941" y="209550"/>
            <a:ext cx="5947064" cy="584642"/>
          </a:xfrm>
          <a:prstGeom prst="rect">
            <a:avLst/>
          </a:prstGeom>
          <a:noFill/>
        </p:spPr>
        <p:txBody>
          <a:bodyPr wrap="square" lIns="91305" tIns="45654" rIns="91305" bIns="45654" rtlCol="0">
            <a:spAutoFit/>
          </a:bodyPr>
          <a:lstStyle/>
          <a:p>
            <a:pPr algn="ctr"/>
            <a:r>
              <a:rPr lang="en-US" sz="3200" b="1" smtClean="0">
                <a:solidFill>
                  <a:srgbClr val="FF0000"/>
                </a:solidFill>
                <a:latin typeface="Arial" pitchFamily="34" charset="0"/>
                <a:ea typeface="Arial-Rounded" pitchFamily="34" charset="0"/>
                <a:cs typeface="Arial" pitchFamily="34" charset="0"/>
              </a:rPr>
              <a:t>Bảy sắc cầu vồng</a:t>
            </a:r>
            <a:endParaRPr lang="en-US" sz="3200" b="1">
              <a:solidFill>
                <a:srgbClr val="FF0000"/>
              </a:solidFill>
              <a:latin typeface="Arial" pitchFamily="34" charset="0"/>
              <a:ea typeface="Arial-Rounded" pitchFamily="34" charset="0"/>
              <a:cs typeface="Arial" pitchFamily="34" charset="0"/>
            </a:endParaRPr>
          </a:p>
        </p:txBody>
      </p:sp>
      <p:sp>
        <p:nvSpPr>
          <p:cNvPr id="5" name="TextBox 4"/>
          <p:cNvSpPr txBox="1"/>
          <p:nvPr/>
        </p:nvSpPr>
        <p:spPr>
          <a:xfrm>
            <a:off x="838200" y="905054"/>
            <a:ext cx="3733800" cy="3554686"/>
          </a:xfrm>
          <a:prstGeom prst="rect">
            <a:avLst/>
          </a:prstGeom>
          <a:noFill/>
        </p:spPr>
        <p:txBody>
          <a:bodyPr wrap="square" lIns="91305" tIns="45654" rIns="91305" bIns="45654" rtlCol="0">
            <a:spAutoFit/>
          </a:bodyPr>
          <a:lstStyle/>
          <a:p>
            <a:pPr algn="just"/>
            <a:r>
              <a:rPr lang="en-US" sz="2500" smtClean="0">
                <a:latin typeface="Arial" pitchFamily="34" charset="0"/>
                <a:ea typeface="Arial-Rounded" pitchFamily="34" charset="0"/>
                <a:cs typeface="Arial" pitchFamily="34" charset="0"/>
              </a:rPr>
              <a:t>Vừa mưa lại nắng</a:t>
            </a:r>
          </a:p>
          <a:p>
            <a:pPr algn="just"/>
            <a:r>
              <a:rPr lang="en-US" sz="2500" smtClean="0">
                <a:latin typeface="Arial" pitchFamily="34" charset="0"/>
                <a:ea typeface="Arial-Rounded" pitchFamily="34" charset="0"/>
                <a:cs typeface="Arial" pitchFamily="34" charset="0"/>
              </a:rPr>
              <a:t>Hay có cầu vồng</a:t>
            </a:r>
          </a:p>
          <a:p>
            <a:pPr algn="just"/>
            <a:r>
              <a:rPr lang="en-US" sz="2500" smtClean="0">
                <a:latin typeface="Arial" pitchFamily="34" charset="0"/>
                <a:ea typeface="Arial-Rounded" pitchFamily="34" charset="0"/>
                <a:cs typeface="Arial" pitchFamily="34" charset="0"/>
              </a:rPr>
              <a:t>Bảy màu tươi thắm</a:t>
            </a:r>
          </a:p>
          <a:p>
            <a:pPr algn="just"/>
            <a:r>
              <a:rPr lang="en-US" sz="2500" smtClean="0">
                <a:latin typeface="Arial" pitchFamily="34" charset="0"/>
                <a:ea typeface="Arial-Rounded" pitchFamily="34" charset="0"/>
                <a:cs typeface="Arial" pitchFamily="34" charset="0"/>
              </a:rPr>
              <a:t>Bé mừng vui trông</a:t>
            </a:r>
          </a:p>
          <a:p>
            <a:pPr algn="just"/>
            <a:endParaRPr lang="en-US" sz="2500">
              <a:latin typeface="Arial" pitchFamily="34" charset="0"/>
              <a:ea typeface="Arial-Rounded" pitchFamily="34" charset="0"/>
              <a:cs typeface="Arial" pitchFamily="34" charset="0"/>
            </a:endParaRPr>
          </a:p>
          <a:p>
            <a:pPr algn="just"/>
            <a:r>
              <a:rPr lang="en-US" sz="2500">
                <a:latin typeface="Arial" pitchFamily="34" charset="0"/>
                <a:ea typeface="Arial-Rounded" pitchFamily="34" charset="0"/>
                <a:cs typeface="Arial" pitchFamily="34" charset="0"/>
              </a:rPr>
              <a:t>Màu đỏ mặt trời</a:t>
            </a:r>
          </a:p>
          <a:p>
            <a:pPr algn="just"/>
            <a:r>
              <a:rPr lang="en-US" sz="2500">
                <a:latin typeface="Arial" pitchFamily="34" charset="0"/>
                <a:ea typeface="Arial-Rounded" pitchFamily="34" charset="0"/>
                <a:cs typeface="Arial" pitchFamily="34" charset="0"/>
              </a:rPr>
              <a:t>Màu cam đu đủ</a:t>
            </a:r>
          </a:p>
          <a:p>
            <a:pPr algn="just"/>
            <a:r>
              <a:rPr lang="en-US" sz="2500">
                <a:latin typeface="Arial" pitchFamily="34" charset="0"/>
                <a:ea typeface="Arial-Rounded" pitchFamily="34" charset="0"/>
                <a:cs typeface="Arial" pitchFamily="34" charset="0"/>
              </a:rPr>
              <a:t>Màu vàng cá bơi</a:t>
            </a:r>
          </a:p>
          <a:p>
            <a:pPr algn="just"/>
            <a:r>
              <a:rPr lang="en-US" sz="2500">
                <a:latin typeface="Arial" pitchFamily="34" charset="0"/>
                <a:ea typeface="Arial-Rounded" pitchFamily="34" charset="0"/>
                <a:cs typeface="Arial" pitchFamily="34" charset="0"/>
              </a:rPr>
              <a:t>Lục kia màu lá</a:t>
            </a:r>
          </a:p>
        </p:txBody>
      </p:sp>
      <p:sp>
        <p:nvSpPr>
          <p:cNvPr id="9" name="TextBox 8"/>
          <p:cNvSpPr txBox="1"/>
          <p:nvPr/>
        </p:nvSpPr>
        <p:spPr>
          <a:xfrm>
            <a:off x="4864100" y="905054"/>
            <a:ext cx="4051300" cy="4324127"/>
          </a:xfrm>
          <a:prstGeom prst="rect">
            <a:avLst/>
          </a:prstGeom>
          <a:noFill/>
        </p:spPr>
        <p:txBody>
          <a:bodyPr wrap="square" lIns="91305" tIns="45654" rIns="91305" bIns="45654" rtlCol="0">
            <a:spAutoFit/>
          </a:bodyPr>
          <a:lstStyle/>
          <a:p>
            <a:pPr algn="just"/>
            <a:r>
              <a:rPr lang="en-US" sz="2500" smtClean="0">
                <a:latin typeface="Arial" pitchFamily="34" charset="0"/>
                <a:ea typeface="Arial-Rounded" pitchFamily="34" charset="0"/>
                <a:cs typeface="Arial" pitchFamily="34" charset="0"/>
              </a:rPr>
              <a:t>Màu lam đám mây</a:t>
            </a:r>
          </a:p>
          <a:p>
            <a:pPr algn="just"/>
            <a:r>
              <a:rPr lang="en-US" sz="2500" smtClean="0">
                <a:latin typeface="Arial" pitchFamily="34" charset="0"/>
                <a:ea typeface="Arial-Rounded" pitchFamily="34" charset="0"/>
                <a:cs typeface="Arial" pitchFamily="34" charset="0"/>
              </a:rPr>
              <a:t>Màu chàm áo mẹ</a:t>
            </a:r>
          </a:p>
          <a:p>
            <a:pPr algn="just"/>
            <a:r>
              <a:rPr lang="en-US" sz="2500" smtClean="0">
                <a:latin typeface="Arial" pitchFamily="34" charset="0"/>
                <a:ea typeface="Arial-Rounded" pitchFamily="34" charset="0"/>
                <a:cs typeface="Arial" pitchFamily="34" charset="0"/>
              </a:rPr>
              <a:t>Màu tím hoa sim</a:t>
            </a:r>
          </a:p>
          <a:p>
            <a:pPr algn="just"/>
            <a:r>
              <a:rPr lang="en-US" sz="2500">
                <a:latin typeface="Arial" pitchFamily="34" charset="0"/>
                <a:ea typeface="Arial-Rounded" pitchFamily="34" charset="0"/>
                <a:cs typeface="Arial" pitchFamily="34" charset="0"/>
              </a:rPr>
              <a:t>B</a:t>
            </a:r>
            <a:r>
              <a:rPr lang="en-US" sz="2500" smtClean="0">
                <a:latin typeface="Arial" pitchFamily="34" charset="0"/>
                <a:ea typeface="Arial-Rounded" pitchFamily="34" charset="0"/>
                <a:cs typeface="Arial" pitchFamily="34" charset="0"/>
              </a:rPr>
              <a:t>ảy màu yêu thế.</a:t>
            </a:r>
          </a:p>
          <a:p>
            <a:pPr algn="just"/>
            <a:endParaRPr lang="en-US" sz="2500">
              <a:latin typeface="Arial" pitchFamily="34" charset="0"/>
              <a:ea typeface="Arial-Rounded" pitchFamily="34" charset="0"/>
              <a:cs typeface="Arial" pitchFamily="34" charset="0"/>
            </a:endParaRPr>
          </a:p>
          <a:p>
            <a:pPr algn="just"/>
            <a:r>
              <a:rPr lang="en-US" sz="2500" smtClean="0">
                <a:latin typeface="Arial" pitchFamily="34" charset="0"/>
                <a:ea typeface="Arial-Rounded" pitchFamily="34" charset="0"/>
                <a:cs typeface="Arial" pitchFamily="34" charset="0"/>
              </a:rPr>
              <a:t>Cầu vồng ẩn hiện</a:t>
            </a:r>
          </a:p>
          <a:p>
            <a:pPr algn="just"/>
            <a:r>
              <a:rPr lang="en-US" sz="2500" smtClean="0">
                <a:latin typeface="Arial" pitchFamily="34" charset="0"/>
                <a:ea typeface="Arial-Rounded" pitchFamily="34" charset="0"/>
                <a:cs typeface="Arial" pitchFamily="34" charset="0"/>
              </a:rPr>
              <a:t>Rồi lại tan mau</a:t>
            </a:r>
          </a:p>
          <a:p>
            <a:pPr algn="just"/>
            <a:r>
              <a:rPr lang="en-US" sz="2500" smtClean="0">
                <a:latin typeface="Arial" pitchFamily="34" charset="0"/>
                <a:ea typeface="Arial-Rounded" pitchFamily="34" charset="0"/>
                <a:cs typeface="Arial" pitchFamily="34" charset="0"/>
              </a:rPr>
              <a:t>Đất trời bừng tỉnh</a:t>
            </a:r>
          </a:p>
          <a:p>
            <a:pPr algn="just"/>
            <a:r>
              <a:rPr lang="en-US" sz="2500" smtClean="0">
                <a:latin typeface="Arial" pitchFamily="34" charset="0"/>
                <a:ea typeface="Arial-Rounded" pitchFamily="34" charset="0"/>
                <a:cs typeface="Arial" pitchFamily="34" charset="0"/>
              </a:rPr>
              <a:t>Sau cơn mưa rào.</a:t>
            </a:r>
          </a:p>
          <a:p>
            <a:pPr algn="just"/>
            <a:r>
              <a:rPr lang="en-US" sz="2500" smtClean="0">
                <a:latin typeface="Arial" pitchFamily="34" charset="0"/>
                <a:ea typeface="Arial-Rounded" pitchFamily="34" charset="0"/>
                <a:cs typeface="Arial" pitchFamily="34" charset="0"/>
              </a:rPr>
              <a:t>              </a:t>
            </a:r>
            <a:r>
              <a:rPr lang="en-US" sz="2000" smtClean="0">
                <a:latin typeface="Arial" pitchFamily="34" charset="0"/>
                <a:ea typeface="Arial-Rounded" pitchFamily="34" charset="0"/>
                <a:cs typeface="Arial" pitchFamily="34" charset="0"/>
              </a:rPr>
              <a:t>(Ngọc Hà)</a:t>
            </a:r>
          </a:p>
          <a:p>
            <a:pPr algn="just"/>
            <a:endParaRPr lang="en-US" sz="2500">
              <a:latin typeface="Arial" pitchFamily="34" charset="0"/>
              <a:ea typeface="Arial-Rounded" pitchFamily="34" charset="0"/>
              <a:cs typeface="Arial" pitchFamily="34" charset="0"/>
            </a:endParaRPr>
          </a:p>
        </p:txBody>
      </p:sp>
      <p:sp>
        <p:nvSpPr>
          <p:cNvPr id="10" name="Oval 9"/>
          <p:cNvSpPr/>
          <p:nvPr/>
        </p:nvSpPr>
        <p:spPr>
          <a:xfrm>
            <a:off x="152400" y="209550"/>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2</a:t>
            </a:r>
            <a:endParaRPr lang="en-US" sz="2800" b="1">
              <a:solidFill>
                <a:schemeClr val="bg1"/>
              </a:solidFill>
              <a:latin typeface="Arial Rounded MT Bold" pitchFamily="34" charset="0"/>
              <a:cs typeface="Times New Roman" pitchFamily="18" charset="0"/>
            </a:endParaRPr>
          </a:p>
        </p:txBody>
      </p:sp>
      <p:sp>
        <p:nvSpPr>
          <p:cNvPr id="11" name="TextBox 10"/>
          <p:cNvSpPr txBox="1"/>
          <p:nvPr/>
        </p:nvSpPr>
        <p:spPr>
          <a:xfrm>
            <a:off x="59903" y="945476"/>
            <a:ext cx="972393" cy="476920"/>
          </a:xfrm>
          <a:prstGeom prst="rect">
            <a:avLst/>
          </a:prstGeom>
          <a:noFill/>
        </p:spPr>
        <p:txBody>
          <a:bodyPr wrap="square" lIns="91305" tIns="45654" rIns="91305" bIns="45654" rtlCol="0">
            <a:spAutoFit/>
          </a:bodyPr>
          <a:lstStyle/>
          <a:p>
            <a:pPr algn="ctr"/>
            <a:r>
              <a:rPr lang="en-US" sz="2400" smtClean="0">
                <a:latin typeface="Arial" pitchFamily="34" charset="0"/>
                <a:ea typeface="Arial-Rounded" pitchFamily="34" charset="0"/>
                <a:cs typeface="Arial" pitchFamily="34" charset="0"/>
              </a:rPr>
              <a:t>(1)</a:t>
            </a:r>
            <a:endParaRPr lang="en-US" sz="2400">
              <a:latin typeface="Arial" pitchFamily="34" charset="0"/>
              <a:ea typeface="Arial-Rounded" pitchFamily="34" charset="0"/>
              <a:cs typeface="Arial" pitchFamily="34" charset="0"/>
            </a:endParaRPr>
          </a:p>
        </p:txBody>
      </p:sp>
      <p:sp>
        <p:nvSpPr>
          <p:cNvPr id="12" name="TextBox 11"/>
          <p:cNvSpPr txBox="1"/>
          <p:nvPr/>
        </p:nvSpPr>
        <p:spPr>
          <a:xfrm>
            <a:off x="152400" y="2828657"/>
            <a:ext cx="972393" cy="476920"/>
          </a:xfrm>
          <a:prstGeom prst="rect">
            <a:avLst/>
          </a:prstGeom>
          <a:noFill/>
        </p:spPr>
        <p:txBody>
          <a:bodyPr wrap="square" lIns="91305" tIns="45654" rIns="91305" bIns="45654" rtlCol="0">
            <a:spAutoFit/>
          </a:bodyPr>
          <a:lstStyle/>
          <a:p>
            <a:pPr algn="ctr"/>
            <a:r>
              <a:rPr lang="en-US" sz="2400" smtClean="0">
                <a:latin typeface="Arial" pitchFamily="34" charset="0"/>
                <a:ea typeface="Arial-Rounded" pitchFamily="34" charset="0"/>
                <a:cs typeface="Arial" pitchFamily="34" charset="0"/>
              </a:rPr>
              <a:t>(2)</a:t>
            </a:r>
            <a:endParaRPr lang="en-US" sz="2400">
              <a:latin typeface="Arial" pitchFamily="34" charset="0"/>
              <a:ea typeface="Arial-Rounded" pitchFamily="34" charset="0"/>
              <a:cs typeface="Arial" pitchFamily="34" charset="0"/>
            </a:endParaRPr>
          </a:p>
        </p:txBody>
      </p:sp>
      <p:sp>
        <p:nvSpPr>
          <p:cNvPr id="13" name="TextBox 12"/>
          <p:cNvSpPr txBox="1"/>
          <p:nvPr/>
        </p:nvSpPr>
        <p:spPr>
          <a:xfrm>
            <a:off x="4231854" y="905054"/>
            <a:ext cx="972393" cy="476920"/>
          </a:xfrm>
          <a:prstGeom prst="rect">
            <a:avLst/>
          </a:prstGeom>
          <a:noFill/>
        </p:spPr>
        <p:txBody>
          <a:bodyPr wrap="square" lIns="91305" tIns="45654" rIns="91305" bIns="45654" rtlCol="0">
            <a:spAutoFit/>
          </a:bodyPr>
          <a:lstStyle/>
          <a:p>
            <a:pPr algn="ctr"/>
            <a:r>
              <a:rPr lang="en-US" sz="2400" smtClean="0">
                <a:latin typeface="Arial" pitchFamily="34" charset="0"/>
                <a:ea typeface="Arial-Rounded" pitchFamily="34" charset="0"/>
                <a:cs typeface="Arial" pitchFamily="34" charset="0"/>
              </a:rPr>
              <a:t>(3)</a:t>
            </a:r>
            <a:endParaRPr lang="en-US" sz="2400">
              <a:latin typeface="Arial" pitchFamily="34" charset="0"/>
              <a:ea typeface="Arial-Rounded" pitchFamily="34" charset="0"/>
              <a:cs typeface="Arial" pitchFamily="34" charset="0"/>
            </a:endParaRPr>
          </a:p>
        </p:txBody>
      </p:sp>
      <p:sp>
        <p:nvSpPr>
          <p:cNvPr id="14" name="TextBox 13"/>
          <p:cNvSpPr txBox="1"/>
          <p:nvPr/>
        </p:nvSpPr>
        <p:spPr>
          <a:xfrm>
            <a:off x="4231853" y="2828657"/>
            <a:ext cx="972393" cy="476920"/>
          </a:xfrm>
          <a:prstGeom prst="rect">
            <a:avLst/>
          </a:prstGeom>
          <a:noFill/>
        </p:spPr>
        <p:txBody>
          <a:bodyPr wrap="square" lIns="91305" tIns="45654" rIns="91305" bIns="45654" rtlCol="0">
            <a:spAutoFit/>
          </a:bodyPr>
          <a:lstStyle/>
          <a:p>
            <a:pPr algn="ctr"/>
            <a:r>
              <a:rPr lang="en-US" sz="2400" smtClean="0">
                <a:latin typeface="Arial" pitchFamily="34" charset="0"/>
                <a:ea typeface="Arial-Rounded" pitchFamily="34" charset="0"/>
                <a:cs typeface="Arial" pitchFamily="34" charset="0"/>
              </a:rPr>
              <a:t>(4)</a:t>
            </a:r>
            <a:endParaRPr lang="en-US" sz="2400">
              <a:latin typeface="Arial" pitchFamily="34" charset="0"/>
              <a:ea typeface="Arial-Rounded" pitchFamily="34" charset="0"/>
              <a:cs typeface="Arial" pitchFamily="34" charset="0"/>
            </a:endParaRPr>
          </a:p>
        </p:txBody>
      </p:sp>
      <p:sp>
        <p:nvSpPr>
          <p:cNvPr id="15" name="Cloud 14"/>
          <p:cNvSpPr/>
          <p:nvPr/>
        </p:nvSpPr>
        <p:spPr>
          <a:xfrm>
            <a:off x="7162800" y="105122"/>
            <a:ext cx="1752600" cy="730269"/>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sz="1600" b="1">
                <a:solidFill>
                  <a:schemeClr val="tx1"/>
                </a:solidFill>
                <a:latin typeface="Arial" pitchFamily="34" charset="0"/>
                <a:ea typeface="Arial-Rounded" pitchFamily="34" charset="0"/>
                <a:cs typeface="Arial" pitchFamily="34" charset="0"/>
              </a:rPr>
              <a:t>Đọc mẫu</a:t>
            </a:r>
          </a:p>
        </p:txBody>
      </p:sp>
    </p:spTree>
    <p:extLst>
      <p:ext uri="{BB962C8B-B14F-4D97-AF65-F5344CB8AC3E}">
        <p14:creationId xmlns:p14="http://schemas.microsoft.com/office/powerpoint/2010/main" val="541144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23994" y="3815871"/>
            <a:ext cx="1289245" cy="985485"/>
            <a:chOff x="1631991" y="5087828"/>
            <a:chExt cx="1718993" cy="1313980"/>
          </a:xfrm>
        </p:grpSpPr>
        <p:pic>
          <p:nvPicPr>
            <p:cNvPr id="76" name="图片 75"/>
            <p:cNvPicPr>
              <a:picLocks noChangeAspect="1"/>
            </p:cNvPicPr>
            <p:nvPr/>
          </p:nvPicPr>
          <p:blipFill rotWithShape="1">
            <a:blip r:embed="rId3" cstate="print">
              <a:extLst>
                <a:ext uri="{28A0092B-C50C-407E-A947-70E740481C1C}">
                  <a14:useLocalDpi xmlns:a14="http://schemas.microsoft.com/office/drawing/2010/main" val="0"/>
                </a:ext>
              </a:extLst>
            </a:blip>
            <a:srcRect r="5757" b="14339"/>
            <a:stretch/>
          </p:blipFill>
          <p:spPr>
            <a:xfrm>
              <a:off x="1631991" y="5087828"/>
              <a:ext cx="1445624" cy="1313980"/>
            </a:xfrm>
            <a:prstGeom prst="rect">
              <a:avLst/>
            </a:prstGeom>
          </p:spPr>
        </p:pic>
        <p:pic>
          <p:nvPicPr>
            <p:cNvPr id="77" name="图片 76"/>
            <p:cNvPicPr>
              <a:picLocks noChangeAspect="1"/>
            </p:cNvPicPr>
            <p:nvPr/>
          </p:nvPicPr>
          <p:blipFill rotWithShape="1">
            <a:blip r:embed="rId4" cstate="print">
              <a:extLst>
                <a:ext uri="{28A0092B-C50C-407E-A947-70E740481C1C}">
                  <a14:useLocalDpi xmlns:a14="http://schemas.microsoft.com/office/drawing/2010/main" val="0"/>
                </a:ext>
              </a:extLst>
            </a:blip>
            <a:srcRect r="5757" b="14339"/>
            <a:stretch/>
          </p:blipFill>
          <p:spPr>
            <a:xfrm>
              <a:off x="2292096" y="5439346"/>
              <a:ext cx="1058888" cy="962462"/>
            </a:xfrm>
            <a:prstGeom prst="rect">
              <a:avLst/>
            </a:prstGeom>
          </p:spPr>
        </p:pic>
      </p:grpSp>
      <p:pic>
        <p:nvPicPr>
          <p:cNvPr id="82" name="图片 8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47041" flipH="1">
            <a:off x="7330821" y="22000"/>
            <a:ext cx="2048705" cy="672476"/>
          </a:xfrm>
          <a:prstGeom prst="rect">
            <a:avLst/>
          </a:prstGeom>
        </p:spPr>
      </p:pic>
      <p:pic>
        <p:nvPicPr>
          <p:cNvPr id="83" name="图片 8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93582" flipH="1">
            <a:off x="6854248" y="-181290"/>
            <a:ext cx="2415774" cy="792964"/>
          </a:xfrm>
          <a:prstGeom prst="rect">
            <a:avLst/>
          </a:prstGeom>
        </p:spPr>
      </p:pic>
      <p:grpSp>
        <p:nvGrpSpPr>
          <p:cNvPr id="84" name="组合 83"/>
          <p:cNvGrpSpPr/>
          <p:nvPr/>
        </p:nvGrpSpPr>
        <p:grpSpPr>
          <a:xfrm>
            <a:off x="-13188" y="4296993"/>
            <a:ext cx="9152792" cy="842522"/>
            <a:chOff x="-17585" y="5729324"/>
            <a:chExt cx="12203723" cy="1123362"/>
          </a:xfrm>
        </p:grpSpPr>
        <p:pic>
          <p:nvPicPr>
            <p:cNvPr id="85" name="图片 84"/>
            <p:cNvPicPr>
              <a:picLocks noChangeAspect="1"/>
            </p:cNvPicPr>
            <p:nvPr/>
          </p:nvPicPr>
          <p:blipFill rotWithShape="1">
            <a:blip r:embed="rId6"/>
            <a:srcRect l="1990"/>
            <a:stretch/>
          </p:blipFill>
          <p:spPr>
            <a:xfrm>
              <a:off x="-17585" y="5729324"/>
              <a:ext cx="8659753" cy="1123362"/>
            </a:xfrm>
            <a:prstGeom prst="rect">
              <a:avLst/>
            </a:prstGeom>
          </p:spPr>
        </p:pic>
        <p:pic>
          <p:nvPicPr>
            <p:cNvPr id="86" name="图片 85"/>
            <p:cNvPicPr>
              <a:picLocks noChangeAspect="1"/>
            </p:cNvPicPr>
            <p:nvPr/>
          </p:nvPicPr>
          <p:blipFill rotWithShape="1">
            <a:blip r:embed="rId6"/>
            <a:srcRect r="21459"/>
            <a:stretch/>
          </p:blipFill>
          <p:spPr>
            <a:xfrm>
              <a:off x="5398477" y="5729324"/>
              <a:ext cx="6787661" cy="1123362"/>
            </a:xfrm>
            <a:prstGeom prst="rect">
              <a:avLst/>
            </a:prstGeom>
          </p:spPr>
        </p:pic>
      </p:grpSp>
      <p:grpSp>
        <p:nvGrpSpPr>
          <p:cNvPr id="11" name="Group 10"/>
          <p:cNvGrpSpPr/>
          <p:nvPr/>
        </p:nvGrpSpPr>
        <p:grpSpPr>
          <a:xfrm>
            <a:off x="2022493" y="502073"/>
            <a:ext cx="4878401" cy="3266891"/>
            <a:chOff x="2696657" y="669430"/>
            <a:chExt cx="6504535" cy="4355855"/>
          </a:xfrm>
        </p:grpSpPr>
        <p:pic>
          <p:nvPicPr>
            <p:cNvPr id="79" name="图片 7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15239" y="669430"/>
              <a:ext cx="1867370" cy="1283816"/>
            </a:xfrm>
            <a:prstGeom prst="rect">
              <a:avLst/>
            </a:prstGeom>
          </p:spPr>
        </p:pic>
        <p:sp>
          <p:nvSpPr>
            <p:cNvPr id="28" name="Rounded Rectangle 27"/>
            <p:cNvSpPr/>
            <p:nvPr/>
          </p:nvSpPr>
          <p:spPr>
            <a:xfrm>
              <a:off x="2696657" y="1785307"/>
              <a:ext cx="6504535" cy="323997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342900">
                <a:defRPr/>
              </a:pPr>
              <a:endParaRPr lang="en-US" sz="1350">
                <a:solidFill>
                  <a:prstClr val="black"/>
                </a:solidFill>
                <a:latin typeface="Calibri"/>
              </a:endParaRPr>
            </a:p>
          </p:txBody>
        </p:sp>
        <p:pic>
          <p:nvPicPr>
            <p:cNvPr id="29" name="Picture 28"/>
            <p:cNvPicPr>
              <a:picLocks noChangeAspect="1"/>
            </p:cNvPicPr>
            <p:nvPr/>
          </p:nvPicPr>
          <p:blipFill>
            <a:blip r:embed="rId8"/>
            <a:stretch>
              <a:fillRect/>
            </a:stretch>
          </p:blipFill>
          <p:spPr>
            <a:xfrm>
              <a:off x="2964673" y="2115274"/>
              <a:ext cx="5968501" cy="2780017"/>
            </a:xfrm>
            <a:prstGeom prst="rect">
              <a:avLst/>
            </a:prstGeom>
          </p:spPr>
        </p:pic>
      </p:grpSp>
    </p:spTree>
    <p:extLst>
      <p:ext uri="{BB962C8B-B14F-4D97-AF65-F5344CB8AC3E}">
        <p14:creationId xmlns:p14="http://schemas.microsoft.com/office/powerpoint/2010/main" val="13155809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250"/>
                                        <p:tgtEl>
                                          <p:spTgt spid="84"/>
                                        </p:tgtEl>
                                      </p:cBhvr>
                                    </p:animEffect>
                                    <p:anim calcmode="lin" valueType="num">
                                      <p:cBhvr>
                                        <p:cTn id="8" dur="1250" fill="hold"/>
                                        <p:tgtEl>
                                          <p:spTgt spid="84"/>
                                        </p:tgtEl>
                                        <p:attrNameLst>
                                          <p:attrName>ppt_x</p:attrName>
                                        </p:attrNameLst>
                                      </p:cBhvr>
                                      <p:tavLst>
                                        <p:tav tm="0">
                                          <p:val>
                                            <p:strVal val="#ppt_x"/>
                                          </p:val>
                                        </p:tav>
                                        <p:tav tm="100000">
                                          <p:val>
                                            <p:strVal val="#ppt_x"/>
                                          </p:val>
                                        </p:tav>
                                      </p:tavLst>
                                    </p:anim>
                                    <p:anim calcmode="lin" valueType="num">
                                      <p:cBhvr>
                                        <p:cTn id="9" dur="1250" fill="hold"/>
                                        <p:tgtEl>
                                          <p:spTgt spid="84"/>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l="49006" t="22962" r="30485" b="21927"/>
          <a:stretch/>
        </p:blipFill>
        <p:spPr>
          <a:xfrm>
            <a:off x="4755" y="2340760"/>
            <a:ext cx="1481328" cy="2239036"/>
          </a:xfrm>
          <a:prstGeom prst="rect">
            <a:avLst/>
          </a:prstGeom>
        </p:spPr>
      </p:pic>
      <p:grpSp>
        <p:nvGrpSpPr>
          <p:cNvPr id="2" name="组合 1"/>
          <p:cNvGrpSpPr/>
          <p:nvPr/>
        </p:nvGrpSpPr>
        <p:grpSpPr>
          <a:xfrm>
            <a:off x="-68580" y="3422175"/>
            <a:ext cx="9212580" cy="1721326"/>
            <a:chOff x="-91440" y="4352544"/>
            <a:chExt cx="12283440" cy="2505456"/>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t="45600" r="48883"/>
            <a:stretch/>
          </p:blipFill>
          <p:spPr>
            <a:xfrm flipH="1">
              <a:off x="-91440" y="4352544"/>
              <a:ext cx="4185322" cy="2505456"/>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1" t="71353" r="70067" b="10955"/>
          <a:stretch/>
        </p:blipFill>
        <p:spPr>
          <a:xfrm>
            <a:off x="-346082" y="1105181"/>
            <a:ext cx="1300163" cy="1152680"/>
          </a:xfrm>
          <a:prstGeom prst="rect">
            <a:avLst/>
          </a:prstGeom>
        </p:spPr>
      </p:pic>
      <p:pic>
        <p:nvPicPr>
          <p:cNvPr id="15" name="图片 14"/>
          <p:cNvPicPr>
            <a:picLocks noChangeAspect="1"/>
          </p:cNvPicPr>
          <p:nvPr/>
        </p:nvPicPr>
        <p:blipFill rotWithShape="1">
          <a:blip r:embed="rId6" cstate="print">
            <a:extLst>
              <a:ext uri="{28A0092B-C50C-407E-A947-70E740481C1C}">
                <a14:useLocalDpi xmlns:a14="http://schemas.microsoft.com/office/drawing/2010/main" val="0"/>
              </a:ext>
            </a:extLst>
          </a:blip>
          <a:srcRect l="57065" t="65100" r="9338" b="10955"/>
          <a:stretch/>
        </p:blipFill>
        <p:spPr>
          <a:xfrm>
            <a:off x="7682005" y="1231374"/>
            <a:ext cx="1152144" cy="1231629"/>
          </a:xfrm>
          <a:prstGeom prst="rect">
            <a:avLst/>
          </a:prstGeom>
        </p:spPr>
      </p:pic>
      <p:pic>
        <p:nvPicPr>
          <p:cNvPr id="16"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47041" flipH="1">
            <a:off x="7330821" y="22000"/>
            <a:ext cx="2048705" cy="672476"/>
          </a:xfrm>
          <a:prstGeom prst="rect">
            <a:avLst/>
          </a:prstGeom>
        </p:spPr>
      </p:pic>
      <p:pic>
        <p:nvPicPr>
          <p:cNvPr id="17" name="图片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93582" flipH="1">
            <a:off x="6853991" y="-179332"/>
            <a:ext cx="2431017" cy="792964"/>
          </a:xfrm>
          <a:prstGeom prst="rect">
            <a:avLst/>
          </a:prstGeom>
        </p:spPr>
      </p:pic>
      <p:sp>
        <p:nvSpPr>
          <p:cNvPr id="3" name="Rectangle 2"/>
          <p:cNvSpPr/>
          <p:nvPr/>
        </p:nvSpPr>
        <p:spPr>
          <a:xfrm>
            <a:off x="1818619" y="0"/>
            <a:ext cx="5478041" cy="1454244"/>
          </a:xfrm>
          <a:prstGeom prst="rect">
            <a:avLst/>
          </a:prstGeom>
          <a:noFill/>
        </p:spPr>
        <p:txBody>
          <a:bodyPr wrap="square" lIns="68580" tIns="34290" rIns="68580" bIns="34290">
            <a:spAutoFit/>
          </a:bodyPr>
          <a:lstStyle/>
          <a:p>
            <a:pPr algn="ctr" defTabSz="342900">
              <a:defRPr/>
            </a:pPr>
            <a:r>
              <a:rPr lang="en-US" sz="4500" b="1"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Lắng</a:t>
            </a:r>
            <a:r>
              <a:rPr lang="en-US" sz="4500" b="1"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500" b="1"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nghe</a:t>
            </a:r>
            <a:r>
              <a:rPr lang="en-US" sz="4500" b="1"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500" b="1"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sz="4500" b="1"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500" b="1"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mẫu</a:t>
            </a:r>
            <a:endParaRPr lang="en-US" sz="4500" b="1"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28"/>
          <p:cNvSpPr txBox="1"/>
          <p:nvPr/>
        </p:nvSpPr>
        <p:spPr>
          <a:xfrm>
            <a:off x="3385571" y="3416804"/>
            <a:ext cx="2296927" cy="1546086"/>
          </a:xfrm>
          <a:prstGeom prst="cloud">
            <a:avLst/>
          </a:prstGeom>
          <a:solidFill>
            <a:srgbClr val="CCFFFF"/>
          </a:solidFill>
        </p:spPr>
        <p:txBody>
          <a:bodyPr wrap="square" rtlCol="0">
            <a:spAutoFit/>
          </a:bodyPr>
          <a:lstStyle/>
          <a:p>
            <a:pPr algn="ctr" defTabSz="685800">
              <a:defRPr/>
            </a:pPr>
            <a:r>
              <a:rPr lang="en-US" altLang="zh-CN" sz="3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MẮT DÕI</a:t>
            </a:r>
            <a:endParaRPr lang="zh-CN" altLang="en-US" sz="3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28"/>
          <p:cNvSpPr txBox="1"/>
          <p:nvPr/>
        </p:nvSpPr>
        <p:spPr>
          <a:xfrm>
            <a:off x="6198470" y="1263191"/>
            <a:ext cx="2370769" cy="1546086"/>
          </a:xfrm>
          <a:prstGeom prst="cloud">
            <a:avLst/>
          </a:prstGeom>
          <a:solidFill>
            <a:srgbClr val="FFE2AF"/>
          </a:solidFill>
        </p:spPr>
        <p:txBody>
          <a:bodyPr wrap="square" rtlCol="0">
            <a:spAutoFit/>
          </a:bodyPr>
          <a:lstStyle/>
          <a:p>
            <a:pPr algn="ctr" defTabSz="685800">
              <a:defRPr/>
            </a:pPr>
            <a:r>
              <a:rPr lang="en-US" altLang="zh-CN" sz="3000"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TAI NGHE</a:t>
            </a:r>
            <a:endParaRPr lang="zh-CN" altLang="en-US" sz="3000"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8"/>
          <p:cNvSpPr txBox="1"/>
          <p:nvPr/>
        </p:nvSpPr>
        <p:spPr>
          <a:xfrm>
            <a:off x="987466" y="1354894"/>
            <a:ext cx="1734826" cy="1546086"/>
          </a:xfrm>
          <a:prstGeom prst="cloud">
            <a:avLst/>
          </a:prstGeom>
          <a:solidFill>
            <a:srgbClr val="FFFF00"/>
          </a:solidFill>
        </p:spPr>
        <p:txBody>
          <a:bodyPr wrap="square" rtlCol="0">
            <a:spAutoFit/>
          </a:bodyPr>
          <a:lstStyle/>
          <a:p>
            <a:pPr algn="ctr" defTabSz="685800">
              <a:defRPr/>
            </a:pPr>
            <a:r>
              <a:rPr lang="en-US" altLang="zh-CN" sz="3000"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TAY DÒ</a:t>
            </a:r>
            <a:endParaRPr lang="zh-CN" altLang="en-US" sz="3000"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3142455" y="445644"/>
            <a:ext cx="2398372" cy="2938696"/>
          </a:xfrm>
          <a:prstGeom prst="rect">
            <a:avLst/>
          </a:prstGeom>
        </p:spPr>
      </p:pic>
      <p:pic>
        <p:nvPicPr>
          <p:cNvPr id="23" name="Picture 4" descr="Check out Arrow icon created by 4B Icons | Graphic design posters, Mini  drawings, Desktop wallpaper ar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149808" flipV="1">
            <a:off x="4119140" y="2890947"/>
            <a:ext cx="589735" cy="58973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Check out Arrow icon created by 4B Icons | Graphic design posters, Mini  drawings, Desktop wallpaper ar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8526325" flipV="1">
            <a:off x="5278337" y="1638226"/>
            <a:ext cx="944285" cy="94428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heck out Arrow icon created by 4B Icons | Graphic design posters, Mini  drawings, Desktop wallpaper ar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3073675" flipH="1" flipV="1">
            <a:off x="2761454" y="1889166"/>
            <a:ext cx="839589" cy="83958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12"/>
          <a:stretch>
            <a:fillRect/>
          </a:stretch>
        </p:blipFill>
        <p:spPr>
          <a:xfrm rot="16200000">
            <a:off x="1626157" y="236801"/>
            <a:ext cx="384924" cy="384924"/>
          </a:xfrm>
          <a:prstGeom prst="rect">
            <a:avLst/>
          </a:prstGeom>
        </p:spPr>
      </p:pic>
      <p:sp>
        <p:nvSpPr>
          <p:cNvPr id="19" name="TextBox 16">
            <a:extLst>
              <a:ext uri="{FF2B5EF4-FFF2-40B4-BE49-F238E27FC236}">
                <a16:creationId xmlns:a16="http://schemas.microsoft.com/office/drawing/2014/main" id="{D58213C9-7FFB-40DF-8704-A905693BABA3}"/>
              </a:ext>
            </a:extLst>
          </p:cNvPr>
          <p:cNvSpPr txBox="1"/>
          <p:nvPr/>
        </p:nvSpPr>
        <p:spPr>
          <a:xfrm>
            <a:off x="2534148" y="4869467"/>
            <a:ext cx="6811930" cy="323165"/>
          </a:xfrm>
          <a:prstGeom prst="rect">
            <a:avLst/>
          </a:prstGeom>
          <a:noFill/>
        </p:spPr>
        <p:txBody>
          <a:bodyPr wrap="square" rtlCol="0">
            <a:spAutoFit/>
          </a:bodyPr>
          <a:ls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9pPr>
          </a:lstStyle>
          <a:p>
            <a:r>
              <a:rPr lang="en-US" sz="1500" dirty="0" err="1">
                <a:solidFill>
                  <a:srgbClr val="FF0000"/>
                </a:solidFill>
              </a:rPr>
              <a:t>Thiết</a:t>
            </a:r>
            <a:r>
              <a:rPr lang="en-US" sz="1500" dirty="0">
                <a:solidFill>
                  <a:srgbClr val="FF0000"/>
                </a:solidFill>
              </a:rPr>
              <a:t> </a:t>
            </a:r>
            <a:r>
              <a:rPr lang="en-US" sz="1500" dirty="0" err="1">
                <a:solidFill>
                  <a:srgbClr val="FF0000"/>
                </a:solidFill>
              </a:rPr>
              <a:t>kế</a:t>
            </a:r>
            <a:r>
              <a:rPr lang="en-US" sz="1500" dirty="0">
                <a:solidFill>
                  <a:srgbClr val="FF0000"/>
                </a:solidFill>
              </a:rPr>
              <a:t> : </a:t>
            </a:r>
            <a:r>
              <a:rPr lang="en-US" sz="1500" dirty="0" err="1">
                <a:solidFill>
                  <a:srgbClr val="FF0000"/>
                </a:solidFill>
              </a:rPr>
              <a:t>Hương</a:t>
            </a:r>
            <a:r>
              <a:rPr lang="en-US" sz="1500" dirty="0">
                <a:solidFill>
                  <a:srgbClr val="FF0000"/>
                </a:solidFill>
              </a:rPr>
              <a:t> </a:t>
            </a:r>
            <a:r>
              <a:rPr lang="en-US" sz="1500" dirty="0" err="1">
                <a:solidFill>
                  <a:srgbClr val="FF0000"/>
                </a:solidFill>
              </a:rPr>
              <a:t>Thảo</a:t>
            </a:r>
            <a:r>
              <a:rPr lang="en-US" sz="1500" dirty="0">
                <a:solidFill>
                  <a:srgbClr val="FF0000"/>
                </a:solidFill>
              </a:rPr>
              <a:t> – tranthao121004@gmail.com</a:t>
            </a:r>
          </a:p>
        </p:txBody>
      </p:sp>
    </p:spTree>
    <p:extLst>
      <p:ext uri="{BB962C8B-B14F-4D97-AF65-F5344CB8AC3E}">
        <p14:creationId xmlns:p14="http://schemas.microsoft.com/office/powerpoint/2010/main" val="2678093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anim calcmode="lin" valueType="num">
                                      <p:cBhvr>
                                        <p:cTn id="8" dur="1250" fill="hold"/>
                                        <p:tgtEl>
                                          <p:spTgt spid="2"/>
                                        </p:tgtEl>
                                        <p:attrNameLst>
                                          <p:attrName>ppt_x</p:attrName>
                                        </p:attrNameLst>
                                      </p:cBhvr>
                                      <p:tavLst>
                                        <p:tav tm="0">
                                          <p:val>
                                            <p:strVal val="#ppt_x"/>
                                          </p:val>
                                        </p:tav>
                                        <p:tav tm="100000">
                                          <p:val>
                                            <p:strVal val="#ppt_x"/>
                                          </p:val>
                                        </p:tav>
                                      </p:tavLst>
                                    </p:anim>
                                    <p:anim calcmode="lin" valueType="num">
                                      <p:cBhvr>
                                        <p:cTn id="9" dur="1250" fill="hold"/>
                                        <p:tgtEl>
                                          <p:spTgt spid="2"/>
                                        </p:tgtEl>
                                        <p:attrNameLst>
                                          <p:attrName>ppt_y</p:attrName>
                                        </p:attrNameLst>
                                      </p:cBhvr>
                                      <p:tavLst>
                                        <p:tav tm="0">
                                          <p:val>
                                            <p:strVal val="#ppt_y+.1"/>
                                          </p:val>
                                        </p:tav>
                                        <p:tav tm="100000">
                                          <p:val>
                                            <p:strVal val="#ppt_y"/>
                                          </p:val>
                                        </p:tav>
                                      </p:tavLst>
                                    </p:anim>
                                  </p:childTnLst>
                                </p:cTn>
                              </p:par>
                              <p:par>
                                <p:cTn id="10" presetID="37"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900" decel="100000" fill="hold"/>
                                        <p:tgtEl>
                                          <p:spTgt spid="18"/>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16" presetID="22" presetClass="entr" presetSubtype="8"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1000"/>
                                        <p:tgtEl>
                                          <p:spTgt spid="17"/>
                                        </p:tgtEl>
                                      </p:cBhvr>
                                    </p:animEffect>
                                  </p:childTnLst>
                                </p:cTn>
                              </p:par>
                              <p:par>
                                <p:cTn id="19" presetID="22" presetClass="entr" presetSubtype="2"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right)">
                                      <p:cBhvr>
                                        <p:cTn id="21" dur="1000"/>
                                        <p:tgtEl>
                                          <p:spTgt spid="16"/>
                                        </p:tgtEl>
                                      </p:cBhvr>
                                    </p:animEffect>
                                  </p:childTnLst>
                                </p:cTn>
                              </p:par>
                              <p:par>
                                <p:cTn id="22" presetID="42"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250"/>
                                        <p:tgtEl>
                                          <p:spTgt spid="15"/>
                                        </p:tgtEl>
                                      </p:cBhvr>
                                    </p:animEffect>
                                    <p:anim calcmode="lin" valueType="num">
                                      <p:cBhvr>
                                        <p:cTn id="25" dur="1250" fill="hold"/>
                                        <p:tgtEl>
                                          <p:spTgt spid="15"/>
                                        </p:tgtEl>
                                        <p:attrNameLst>
                                          <p:attrName>ppt_x</p:attrName>
                                        </p:attrNameLst>
                                      </p:cBhvr>
                                      <p:tavLst>
                                        <p:tav tm="0">
                                          <p:val>
                                            <p:strVal val="#ppt_x"/>
                                          </p:val>
                                        </p:tav>
                                        <p:tav tm="100000">
                                          <p:val>
                                            <p:strVal val="#ppt_x"/>
                                          </p:val>
                                        </p:tav>
                                      </p:tavLst>
                                    </p:anim>
                                    <p:anim calcmode="lin" valueType="num">
                                      <p:cBhvr>
                                        <p:cTn id="26" dur="125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250"/>
                                        <p:tgtEl>
                                          <p:spTgt spid="10"/>
                                        </p:tgtEl>
                                      </p:cBhvr>
                                    </p:animEffect>
                                    <p:anim calcmode="lin" valueType="num">
                                      <p:cBhvr>
                                        <p:cTn id="30" dur="1250" fill="hold"/>
                                        <p:tgtEl>
                                          <p:spTgt spid="10"/>
                                        </p:tgtEl>
                                        <p:attrNameLst>
                                          <p:attrName>ppt_x</p:attrName>
                                        </p:attrNameLst>
                                      </p:cBhvr>
                                      <p:tavLst>
                                        <p:tav tm="0">
                                          <p:val>
                                            <p:strVal val="#ppt_x"/>
                                          </p:val>
                                        </p:tav>
                                        <p:tav tm="100000">
                                          <p:val>
                                            <p:strVal val="#ppt_x"/>
                                          </p:val>
                                        </p:tav>
                                      </p:tavLst>
                                    </p:anim>
                                    <p:anim calcmode="lin" valueType="num">
                                      <p:cBhvr>
                                        <p:cTn id="31" dur="1250" fill="hold"/>
                                        <p:tgtEl>
                                          <p:spTgt spid="1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par>
                          <p:cTn id="37" fill="hold">
                            <p:stCondLst>
                              <p:cond delay="125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strVal val="#ppt_w*0.70"/>
                                          </p:val>
                                        </p:tav>
                                        <p:tav tm="100000">
                                          <p:val>
                                            <p:strVal val="#ppt_w"/>
                                          </p:val>
                                        </p:tav>
                                      </p:tavLst>
                                    </p:anim>
                                    <p:anim calcmode="lin" valueType="num">
                                      <p:cBhvr>
                                        <p:cTn id="41" dur="500" fill="hold"/>
                                        <p:tgtEl>
                                          <p:spTgt spid="14"/>
                                        </p:tgtEl>
                                        <p:attrNameLst>
                                          <p:attrName>ppt_h</p:attrName>
                                        </p:attrNameLst>
                                      </p:cBhvr>
                                      <p:tavLst>
                                        <p:tav tm="0">
                                          <p:val>
                                            <p:strVal val="#ppt_h"/>
                                          </p:val>
                                        </p:tav>
                                        <p:tav tm="100000">
                                          <p:val>
                                            <p:strVal val="#ppt_h"/>
                                          </p:val>
                                        </p:tav>
                                      </p:tavLst>
                                    </p:anim>
                                    <p:animEffect transition="in" filter="fade">
                                      <p:cBhvr>
                                        <p:cTn id="42" dur="500"/>
                                        <p:tgtEl>
                                          <p:spTgt spid="14"/>
                                        </p:tgtEl>
                                      </p:cBhvr>
                                    </p:animEffect>
                                  </p:childTnLst>
                                </p:cTn>
                              </p:par>
                              <p:par>
                                <p:cTn id="43" presetID="22" presetClass="entr" presetSubtype="8"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left)">
                                      <p:cBhvr>
                                        <p:cTn id="45" dur="500"/>
                                        <p:tgtEl>
                                          <p:spTgt spid="23"/>
                                        </p:tgtEl>
                                      </p:cBhvr>
                                    </p:animEffect>
                                  </p:childTnLst>
                                </p:cTn>
                              </p:par>
                            </p:childTnLst>
                          </p:cTn>
                        </p:par>
                        <p:par>
                          <p:cTn id="46" fill="hold">
                            <p:stCondLst>
                              <p:cond delay="2000"/>
                            </p:stCondLst>
                            <p:childTnLst>
                              <p:par>
                                <p:cTn id="47" presetID="55" presetClass="entr" presetSubtype="0" fill="hold" grpId="0" nodeType="afterEffect">
                                  <p:stCondLst>
                                    <p:cond delay="0"/>
                                  </p:stCondLst>
                                  <p:iterate type="lt">
                                    <p:tmPct val="10000"/>
                                  </p:iterate>
                                  <p:childTnLst>
                                    <p:set>
                                      <p:cBhvr>
                                        <p:cTn id="48" dur="1" fill="hold">
                                          <p:stCondLst>
                                            <p:cond delay="0"/>
                                          </p:stCondLst>
                                        </p:cTn>
                                        <p:tgtEl>
                                          <p:spTgt spid="20"/>
                                        </p:tgtEl>
                                        <p:attrNameLst>
                                          <p:attrName>style.visibility</p:attrName>
                                        </p:attrNameLst>
                                      </p:cBhvr>
                                      <p:to>
                                        <p:strVal val="visible"/>
                                      </p:to>
                                    </p:set>
                                    <p:anim calcmode="lin" valueType="num">
                                      <p:cBhvr>
                                        <p:cTn id="49" dur="500" fill="hold"/>
                                        <p:tgtEl>
                                          <p:spTgt spid="20"/>
                                        </p:tgtEl>
                                        <p:attrNameLst>
                                          <p:attrName>ppt_w</p:attrName>
                                        </p:attrNameLst>
                                      </p:cBhvr>
                                      <p:tavLst>
                                        <p:tav tm="0">
                                          <p:val>
                                            <p:strVal val="#ppt_w*0.70"/>
                                          </p:val>
                                        </p:tav>
                                        <p:tav tm="100000">
                                          <p:val>
                                            <p:strVal val="#ppt_w"/>
                                          </p:val>
                                        </p:tav>
                                      </p:tavLst>
                                    </p:anim>
                                    <p:anim calcmode="lin" valueType="num">
                                      <p:cBhvr>
                                        <p:cTn id="50" dur="500" fill="hold"/>
                                        <p:tgtEl>
                                          <p:spTgt spid="20"/>
                                        </p:tgtEl>
                                        <p:attrNameLst>
                                          <p:attrName>ppt_h</p:attrName>
                                        </p:attrNameLst>
                                      </p:cBhvr>
                                      <p:tavLst>
                                        <p:tav tm="0">
                                          <p:val>
                                            <p:strVal val="#ppt_h"/>
                                          </p:val>
                                        </p:tav>
                                        <p:tav tm="100000">
                                          <p:val>
                                            <p:strVal val="#ppt_h"/>
                                          </p:val>
                                        </p:tav>
                                      </p:tavLst>
                                    </p:anim>
                                    <p:animEffect transition="in" filter="fade">
                                      <p:cBhvr>
                                        <p:cTn id="51" dur="500"/>
                                        <p:tgtEl>
                                          <p:spTgt spid="20"/>
                                        </p:tgtEl>
                                      </p:cBhvr>
                                    </p:animEffect>
                                  </p:childTnLst>
                                </p:cTn>
                              </p:par>
                              <p:par>
                                <p:cTn id="52" presetID="22" presetClass="entr" presetSubtype="8"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wipe(left)">
                                      <p:cBhvr>
                                        <p:cTn id="54" dur="500"/>
                                        <p:tgtEl>
                                          <p:spTgt spid="24"/>
                                        </p:tgtEl>
                                      </p:cBhvr>
                                    </p:animEffect>
                                  </p:childTnLst>
                                </p:cTn>
                              </p:par>
                            </p:childTnLst>
                          </p:cTn>
                        </p:par>
                        <p:par>
                          <p:cTn id="55" fill="hold">
                            <p:stCondLst>
                              <p:cond delay="2800"/>
                            </p:stCondLst>
                            <p:childTnLst>
                              <p:par>
                                <p:cTn id="56" presetID="55" presetClass="entr" presetSubtype="0" fill="hold" grpId="0" nodeType="afterEffect">
                                  <p:stCondLst>
                                    <p:cond delay="0"/>
                                  </p:stCondLst>
                                  <p:iterate type="lt">
                                    <p:tmPct val="10000"/>
                                  </p:iterate>
                                  <p:childTnLst>
                                    <p:set>
                                      <p:cBhvr>
                                        <p:cTn id="57" dur="1" fill="hold">
                                          <p:stCondLst>
                                            <p:cond delay="0"/>
                                          </p:stCondLst>
                                        </p:cTn>
                                        <p:tgtEl>
                                          <p:spTgt spid="21"/>
                                        </p:tgtEl>
                                        <p:attrNameLst>
                                          <p:attrName>style.visibility</p:attrName>
                                        </p:attrNameLst>
                                      </p:cBhvr>
                                      <p:to>
                                        <p:strVal val="visible"/>
                                      </p:to>
                                    </p:set>
                                    <p:anim calcmode="lin" valueType="num">
                                      <p:cBhvr>
                                        <p:cTn id="58" dur="500" fill="hold"/>
                                        <p:tgtEl>
                                          <p:spTgt spid="21"/>
                                        </p:tgtEl>
                                        <p:attrNameLst>
                                          <p:attrName>ppt_w</p:attrName>
                                        </p:attrNameLst>
                                      </p:cBhvr>
                                      <p:tavLst>
                                        <p:tav tm="0">
                                          <p:val>
                                            <p:strVal val="#ppt_w*0.70"/>
                                          </p:val>
                                        </p:tav>
                                        <p:tav tm="100000">
                                          <p:val>
                                            <p:strVal val="#ppt_w"/>
                                          </p:val>
                                        </p:tav>
                                      </p:tavLst>
                                    </p:anim>
                                    <p:anim calcmode="lin" valueType="num">
                                      <p:cBhvr>
                                        <p:cTn id="59" dur="500" fill="hold"/>
                                        <p:tgtEl>
                                          <p:spTgt spid="21"/>
                                        </p:tgtEl>
                                        <p:attrNameLst>
                                          <p:attrName>ppt_h</p:attrName>
                                        </p:attrNameLst>
                                      </p:cBhvr>
                                      <p:tavLst>
                                        <p:tav tm="0">
                                          <p:val>
                                            <p:strVal val="#ppt_h"/>
                                          </p:val>
                                        </p:tav>
                                        <p:tav tm="100000">
                                          <p:val>
                                            <p:strVal val="#ppt_h"/>
                                          </p:val>
                                        </p:tav>
                                      </p:tavLst>
                                    </p:anim>
                                    <p:animEffect transition="in" filter="fade">
                                      <p:cBhvr>
                                        <p:cTn id="60" dur="500"/>
                                        <p:tgtEl>
                                          <p:spTgt spid="21"/>
                                        </p:tgtEl>
                                      </p:cBhvr>
                                    </p:animEffect>
                                  </p:childTnLst>
                                </p:cTn>
                              </p:par>
                              <p:par>
                                <p:cTn id="61" presetID="22" presetClass="entr" presetSubtype="8"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wipe(left)">
                                      <p:cBhvr>
                                        <p:cTn id="6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animBg="1"/>
      <p:bldP spid="20" grpId="0" animBg="1"/>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2678</TotalTime>
  <Words>1599</Words>
  <Application>Microsoft Office PowerPoint</Application>
  <PresentationFormat>On-screen Show (16:9)</PresentationFormat>
  <Paragraphs>426</Paragraphs>
  <Slides>42</Slides>
  <Notes>5</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42</vt:i4>
      </vt:variant>
    </vt:vector>
  </HeadingPairs>
  <TitlesOfParts>
    <vt:vector size="57" baseType="lpstr">
      <vt:lpstr>SimSun</vt:lpstr>
      <vt:lpstr>SimSun</vt:lpstr>
      <vt:lpstr>Aachen</vt:lpstr>
      <vt:lpstr>Arial</vt:lpstr>
      <vt:lpstr>Arial Rounded MT Bold</vt:lpstr>
      <vt:lpstr>Arial-Rounded</vt:lpstr>
      <vt:lpstr>Calibri</vt:lpstr>
      <vt:lpstr>等线</vt:lpstr>
      <vt:lpstr>HP001</vt:lpstr>
      <vt:lpstr>HP001 4 hàng</vt:lpstr>
      <vt:lpstr>inpin heiti</vt:lpstr>
      <vt:lpstr>Odibee Sans</vt:lpstr>
      <vt:lpstr>Times New Roman</vt:lpstr>
      <vt:lpstr>UTM Avo</vt:lpstr>
      <vt:lpstr>Office Theme</vt:lpstr>
      <vt:lpstr>PowerPoint Presentation</vt:lpstr>
      <vt:lpstr>PowerPoint Presentation</vt:lpstr>
      <vt:lpstr>PowerPoint Presentation</vt:lpstr>
      <vt:lpstr>Ôn và 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màu chàm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218</cp:revision>
  <dcterms:created xsi:type="dcterms:W3CDTF">2020-12-08T15:48:47Z</dcterms:created>
  <dcterms:modified xsi:type="dcterms:W3CDTF">2022-04-05T01:56:41Z</dcterms:modified>
</cp:coreProperties>
</file>